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3.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1" r:id="rId2"/>
  </p:sldMasterIdLst>
  <p:notesMasterIdLst>
    <p:notesMasterId r:id="rId24"/>
  </p:notesMasterIdLst>
  <p:sldIdLst>
    <p:sldId id="342" r:id="rId3"/>
    <p:sldId id="343" r:id="rId4"/>
    <p:sldId id="344" r:id="rId5"/>
    <p:sldId id="362" r:id="rId6"/>
    <p:sldId id="345" r:id="rId7"/>
    <p:sldId id="316" r:id="rId8"/>
    <p:sldId id="317" r:id="rId9"/>
    <p:sldId id="318" r:id="rId10"/>
    <p:sldId id="319" r:id="rId11"/>
    <p:sldId id="321" r:id="rId12"/>
    <p:sldId id="335" r:id="rId13"/>
    <p:sldId id="337" r:id="rId14"/>
    <p:sldId id="336" r:id="rId15"/>
    <p:sldId id="346" r:id="rId16"/>
    <p:sldId id="347" r:id="rId17"/>
    <p:sldId id="348" r:id="rId18"/>
    <p:sldId id="338" r:id="rId19"/>
    <p:sldId id="339" r:id="rId20"/>
    <p:sldId id="340" r:id="rId21"/>
    <p:sldId id="341" r:id="rId22"/>
    <p:sldId id="334" r:id="rId23"/>
  </p:sldIdLst>
  <p:sldSz cx="12192000" cy="6858000"/>
  <p:notesSz cx="6858000" cy="9144000"/>
  <p:embeddedFontLst>
    <p:embeddedFont>
      <p:font typeface="等线" panose="02010600030101010101" pitchFamily="2" charset="-122"/>
      <p:regular r:id="rId25"/>
      <p:bold r:id="rId26"/>
    </p:embeddedFont>
    <p:embeddedFont>
      <p:font typeface="等线 Light" panose="02010600030101010101" pitchFamily="2" charset="-122"/>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490" autoAdjust="0"/>
  </p:normalViewPr>
  <p:slideViewPr>
    <p:cSldViewPr snapToGrid="0">
      <p:cViewPr varScale="1">
        <p:scale>
          <a:sx n="44" d="100"/>
          <a:sy n="44" d="100"/>
        </p:scale>
        <p:origin x="69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2B9D1-1587-4B4F-88F8-BDF33C4567BB}" type="datetimeFigureOut">
              <a:rPr lang="zh-CN" altLang="en-US" smtClean="0"/>
              <a:t>2023/3/20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7EAEF-E8C9-4B18-AB19-7709BCF876A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F7EAEF-E8C9-4B18-AB19-7709BCF876AB}" type="slidenum">
              <a:rPr lang="zh-CN" altLang="en-US" smtClean="0"/>
              <a:t>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通过预测罪犯再次犯罪的可能性来指导判刑，而这个算法或许是最臭名昭著的人工智能偏见。</a:t>
            </a:r>
            <a:endParaRPr lang="en-US" altLang="zh-CN" b="0" i="0" dirty="0">
              <a:solidFill>
                <a:srgbClr val="121212"/>
              </a:solidFill>
              <a:effectLst/>
              <a:latin typeface="-apple-system"/>
            </a:endParaRPr>
          </a:p>
          <a:p>
            <a:r>
              <a:rPr lang="zh-CN" altLang="en-US" b="0" i="0" dirty="0">
                <a:solidFill>
                  <a:srgbClr val="121212"/>
                </a:solidFill>
                <a:effectLst/>
                <a:latin typeface="-apple-system"/>
              </a:rPr>
              <a:t>根据分析， 该系统预测的黑人被告再次犯罪的风险要远远高于白人，甚至达到了后者的两倍。</a:t>
            </a:r>
            <a:endParaRPr lang="zh-CN" altLang="en-US" dirty="0"/>
          </a:p>
        </p:txBody>
      </p:sp>
      <p:sp>
        <p:nvSpPr>
          <p:cNvPr id="4" name="灯片编号占位符 3"/>
          <p:cNvSpPr>
            <a:spLocks noGrp="1"/>
          </p:cNvSpPr>
          <p:nvPr>
            <p:ph type="sldNum" sz="quarter" idx="5"/>
          </p:nvPr>
        </p:nvSpPr>
        <p:spPr/>
        <p:txBody>
          <a:bodyPr/>
          <a:lstStyle/>
          <a:p>
            <a:fld id="{D2F7EAEF-E8C9-4B18-AB19-7709BCF876AB}" type="slidenum">
              <a:rPr lang="zh-CN" altLang="en-US" smtClean="0"/>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让驾驶员拥有更多的自由时间即驾驶员无需再紧张的注视着道路状况，而是可以将这部分时间自由的支配，做自己想做的事情</a:t>
            </a:r>
            <a:r>
              <a:rPr lang="en-US" altLang="zh-CN" dirty="0"/>
              <a:t>.80%</a:t>
            </a:r>
            <a:r>
              <a:rPr lang="zh-CN" altLang="en-US" dirty="0"/>
              <a:t>的美国人每天驾车时间平均为</a:t>
            </a:r>
            <a:r>
              <a:rPr lang="en-US" altLang="zh-CN" dirty="0"/>
              <a:t>50</a:t>
            </a:r>
            <a:r>
              <a:rPr lang="zh-CN" altLang="en-US" dirty="0"/>
              <a:t>分钟，而无人驾驶汽车能帮助司机在此期间去做其他事情。麦肯锡公司估计，无人驾驶汽车每天为全球司机节省的时间总和高达</a:t>
            </a:r>
            <a:r>
              <a:rPr lang="en-US" altLang="zh-CN" dirty="0"/>
              <a:t>10</a:t>
            </a:r>
            <a:r>
              <a:rPr lang="zh-CN" altLang="en-US" dirty="0"/>
              <a:t>亿个小时。</a:t>
            </a:r>
          </a:p>
        </p:txBody>
      </p:sp>
      <p:sp>
        <p:nvSpPr>
          <p:cNvPr id="4" name="灯片编号占位符 3"/>
          <p:cNvSpPr>
            <a:spLocks noGrp="1"/>
          </p:cNvSpPr>
          <p:nvPr>
            <p:ph type="sldNum" sz="quarter" idx="5"/>
          </p:nvPr>
        </p:nvSpPr>
        <p:spPr/>
        <p:txBody>
          <a:bodyPr/>
          <a:lstStyle/>
          <a:p>
            <a:fld id="{D2F7EAEF-E8C9-4B18-AB19-7709BCF876AB}" type="slidenum">
              <a:rPr lang="zh-CN" altLang="en-US" smtClean="0"/>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F7EAEF-E8C9-4B18-AB19-7709BCF876AB}"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思源黑体 CN Medium" panose="020B0600000000000000" pitchFamily="34" charset="-122"/>
          <a:ea typeface="思源黑体 CN Medium" panose="020B06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Medium" panose="020B0600000000000000" pitchFamily="34" charset="-122"/>
          <a:ea typeface="思源黑体 CN Medium" panose="020B06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Medium" panose="020B0600000000000000" pitchFamily="34" charset="-122"/>
          <a:ea typeface="思源黑体 CN Medium" panose="020B06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Medium" panose="020B0600000000000000" pitchFamily="34" charset="-122"/>
          <a:ea typeface="思源黑体 CN Medium" panose="020B06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Medium" panose="020B0600000000000000" pitchFamily="34" charset="-122"/>
          <a:ea typeface="思源黑体 CN Medium" panose="020B06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Medium" panose="020B0600000000000000" pitchFamily="34" charset="-122"/>
          <a:ea typeface="思源黑体 CN Medium" panose="020B06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思源黑体 CN Medium" panose="020B0600000000000000" pitchFamily="34" charset="-122"/>
          <a:ea typeface="思源黑体 CN Medium" panose="020B06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Medium" panose="020B0600000000000000" pitchFamily="34" charset="-122"/>
          <a:ea typeface="思源黑体 CN Medium" panose="020B06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Medium" panose="020B0600000000000000" pitchFamily="34" charset="-122"/>
          <a:ea typeface="思源黑体 CN Medium" panose="020B06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Medium" panose="020B0600000000000000" pitchFamily="34" charset="-122"/>
          <a:ea typeface="思源黑体 CN Medium" panose="020B06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Medium" panose="020B0600000000000000" pitchFamily="34" charset="-122"/>
          <a:ea typeface="思源黑体 CN Medium" panose="020B06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Medium" panose="020B0600000000000000" pitchFamily="34" charset="-122"/>
          <a:ea typeface="思源黑体 CN Medium" panose="020B06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2" Type="http://schemas.openxmlformats.org/officeDocument/2006/relationships/tags" Target="../tags/tag65.xml"/><Relationship Id="rId16" Type="http://schemas.openxmlformats.org/officeDocument/2006/relationships/image" Target="../media/image1.GIF"/><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slideLayout" Target="../slideLayouts/slideLayout4.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s>
</file>

<file path=ppt/slides/_rels/slide11.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slideLayout" Target="../slideLayouts/slideLayout4.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image" Target="../media/image17.png"/><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1.GIF"/></Relationships>
</file>

<file path=ppt/slides/_rels/slide12.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slideLayout" Target="../slideLayouts/slideLayout4.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2" Type="http://schemas.openxmlformats.org/officeDocument/2006/relationships/tags" Target="../tags/tag91.xml"/><Relationship Id="rId16" Type="http://schemas.openxmlformats.org/officeDocument/2006/relationships/image" Target="../media/image18.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image" Target="../media/image1.GIF"/><Relationship Id="rId10" Type="http://schemas.openxmlformats.org/officeDocument/2006/relationships/tags" Target="../tags/tag99.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slideLayout" Target="../slideLayouts/slideLayout4.xml"/><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image" Target="../media/image19.png"/><Relationship Id="rId10" Type="http://schemas.openxmlformats.org/officeDocument/2006/relationships/tags" Target="../tags/tag111.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image" Target="../media/image1.GIF"/></Relationships>
</file>

<file path=ppt/slides/_rels/slide14.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image" Target="../media/image1.GIF"/><Relationship Id="rId2" Type="http://schemas.openxmlformats.org/officeDocument/2006/relationships/tags" Target="../tags/tag115.xml"/><Relationship Id="rId16" Type="http://schemas.openxmlformats.org/officeDocument/2006/relationships/image" Target="../media/image20.jpe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slideLayout" Target="../slideLayouts/slideLayout4.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30.xml"/><Relationship Id="rId7" Type="http://schemas.openxmlformats.org/officeDocument/2006/relationships/slideLayout" Target="../slideLayouts/slideLayout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10" Type="http://schemas.openxmlformats.org/officeDocument/2006/relationships/image" Target="../media/image23.png"/><Relationship Id="rId4" Type="http://schemas.openxmlformats.org/officeDocument/2006/relationships/tags" Target="../tags/tag131.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18" Type="http://schemas.openxmlformats.org/officeDocument/2006/relationships/tags" Target="../tags/tag151.xml"/><Relationship Id="rId26" Type="http://schemas.openxmlformats.org/officeDocument/2006/relationships/tags" Target="../tags/tag159.xml"/><Relationship Id="rId3" Type="http://schemas.openxmlformats.org/officeDocument/2006/relationships/tags" Target="../tags/tag136.xml"/><Relationship Id="rId21" Type="http://schemas.openxmlformats.org/officeDocument/2006/relationships/tags" Target="../tags/tag154.xml"/><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tags" Target="../tags/tag150.xml"/><Relationship Id="rId25" Type="http://schemas.openxmlformats.org/officeDocument/2006/relationships/tags" Target="../tags/tag158.xml"/><Relationship Id="rId2" Type="http://schemas.openxmlformats.org/officeDocument/2006/relationships/tags" Target="../tags/tag135.xml"/><Relationship Id="rId16" Type="http://schemas.openxmlformats.org/officeDocument/2006/relationships/tags" Target="../tags/tag149.xml"/><Relationship Id="rId20" Type="http://schemas.openxmlformats.org/officeDocument/2006/relationships/tags" Target="../tags/tag153.xml"/><Relationship Id="rId29" Type="http://schemas.openxmlformats.org/officeDocument/2006/relationships/tags" Target="../tags/tag162.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24" Type="http://schemas.openxmlformats.org/officeDocument/2006/relationships/tags" Target="../tags/tag157.xml"/><Relationship Id="rId32" Type="http://schemas.openxmlformats.org/officeDocument/2006/relationships/slideLayout" Target="../slideLayouts/slideLayout4.xml"/><Relationship Id="rId5" Type="http://schemas.openxmlformats.org/officeDocument/2006/relationships/tags" Target="../tags/tag138.xml"/><Relationship Id="rId15" Type="http://schemas.openxmlformats.org/officeDocument/2006/relationships/tags" Target="../tags/tag148.xml"/><Relationship Id="rId23" Type="http://schemas.openxmlformats.org/officeDocument/2006/relationships/tags" Target="../tags/tag156.xml"/><Relationship Id="rId28" Type="http://schemas.openxmlformats.org/officeDocument/2006/relationships/tags" Target="../tags/tag161.xml"/><Relationship Id="rId10" Type="http://schemas.openxmlformats.org/officeDocument/2006/relationships/tags" Target="../tags/tag143.xml"/><Relationship Id="rId19" Type="http://schemas.openxmlformats.org/officeDocument/2006/relationships/tags" Target="../tags/tag152.xml"/><Relationship Id="rId31" Type="http://schemas.openxmlformats.org/officeDocument/2006/relationships/tags" Target="../tags/tag164.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 Id="rId22" Type="http://schemas.openxmlformats.org/officeDocument/2006/relationships/tags" Target="../tags/tag155.xml"/><Relationship Id="rId27" Type="http://schemas.openxmlformats.org/officeDocument/2006/relationships/tags" Target="../tags/tag160.xml"/><Relationship Id="rId30" Type="http://schemas.openxmlformats.org/officeDocument/2006/relationships/tags" Target="../tags/tag163.xml"/></Relationships>
</file>

<file path=ppt/slides/_rels/slide17.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3" Type="http://schemas.openxmlformats.org/officeDocument/2006/relationships/tags" Target="../tags/tag167.xml"/><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image" Target="../media/image1.GIF"/><Relationship Id="rId2" Type="http://schemas.openxmlformats.org/officeDocument/2006/relationships/tags" Target="../tags/tag166.xml"/><Relationship Id="rId16" Type="http://schemas.openxmlformats.org/officeDocument/2006/relationships/image" Target="../media/image24.png"/><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5" Type="http://schemas.openxmlformats.org/officeDocument/2006/relationships/tags" Target="../tags/tag169.xml"/><Relationship Id="rId15" Type="http://schemas.openxmlformats.org/officeDocument/2006/relationships/slideLayout" Target="../slideLayouts/slideLayout4.xml"/><Relationship Id="rId10" Type="http://schemas.openxmlformats.org/officeDocument/2006/relationships/tags" Target="../tags/tag174.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s>
</file>

<file path=ppt/slides/_rels/slide18.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tags" Target="../tags/tag181.xml"/><Relationship Id="rId21" Type="http://schemas.openxmlformats.org/officeDocument/2006/relationships/slideLayout" Target="../slideLayouts/slideLayout4.xml"/><Relationship Id="rId7" Type="http://schemas.openxmlformats.org/officeDocument/2006/relationships/tags" Target="../tags/tag185.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tags" Target="../tags/tag180.xml"/><Relationship Id="rId16" Type="http://schemas.openxmlformats.org/officeDocument/2006/relationships/tags" Target="../tags/tag194.xml"/><Relationship Id="rId20" Type="http://schemas.openxmlformats.org/officeDocument/2006/relationships/tags" Target="../tags/tag198.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tags" Target="../tags/tag189.xml"/><Relationship Id="rId5" Type="http://schemas.openxmlformats.org/officeDocument/2006/relationships/tags" Target="../tags/tag183.xml"/><Relationship Id="rId15" Type="http://schemas.openxmlformats.org/officeDocument/2006/relationships/tags" Target="../tags/tag193.xml"/><Relationship Id="rId10" Type="http://schemas.openxmlformats.org/officeDocument/2006/relationships/tags" Target="../tags/tag188.xml"/><Relationship Id="rId19" Type="http://schemas.openxmlformats.org/officeDocument/2006/relationships/tags" Target="../tags/tag197.xml"/><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tags" Target="../tags/tag192.xml"/><Relationship Id="rId22" Type="http://schemas.openxmlformats.org/officeDocument/2006/relationships/image" Target="../media/image25.png"/></Relationships>
</file>

<file path=ppt/slides/_rels/slide19.xml.rels><?xml version="1.0" encoding="UTF-8" standalone="yes"?>
<Relationships xmlns="http://schemas.openxmlformats.org/package/2006/relationships"><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tags" Target="../tags/tag224.xml"/><Relationship Id="rId3" Type="http://schemas.openxmlformats.org/officeDocument/2006/relationships/tags" Target="../tags/tag201.xml"/><Relationship Id="rId21" Type="http://schemas.openxmlformats.org/officeDocument/2006/relationships/tags" Target="../tags/tag219.xml"/><Relationship Id="rId34" Type="http://schemas.openxmlformats.org/officeDocument/2006/relationships/slideLayout" Target="../slideLayouts/slideLayout4.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tags" Target="../tags/tag223.xml"/><Relationship Id="rId33" Type="http://schemas.openxmlformats.org/officeDocument/2006/relationships/tags" Target="../tags/tag231.xml"/><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tags" Target="../tags/tag218.xml"/><Relationship Id="rId29" Type="http://schemas.openxmlformats.org/officeDocument/2006/relationships/tags" Target="../tags/tag227.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tags" Target="../tags/tag222.xml"/><Relationship Id="rId32" Type="http://schemas.openxmlformats.org/officeDocument/2006/relationships/tags" Target="../tags/tag230.xml"/><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tags" Target="../tags/tag221.xml"/><Relationship Id="rId28" Type="http://schemas.openxmlformats.org/officeDocument/2006/relationships/tags" Target="../tags/tag226.xml"/><Relationship Id="rId10" Type="http://schemas.openxmlformats.org/officeDocument/2006/relationships/tags" Target="../tags/tag208.xml"/><Relationship Id="rId19" Type="http://schemas.openxmlformats.org/officeDocument/2006/relationships/tags" Target="../tags/tag217.xml"/><Relationship Id="rId31" Type="http://schemas.openxmlformats.org/officeDocument/2006/relationships/tags" Target="../tags/tag229.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tags" Target="../tags/tag220.xml"/><Relationship Id="rId27" Type="http://schemas.openxmlformats.org/officeDocument/2006/relationships/tags" Target="../tags/tag225.xml"/><Relationship Id="rId30" Type="http://schemas.openxmlformats.org/officeDocument/2006/relationships/tags" Target="../tags/tag228.xml"/><Relationship Id="rId8" Type="http://schemas.openxmlformats.org/officeDocument/2006/relationships/tags" Target="../tags/tag20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tags" Target="../tags/tag244.xml"/><Relationship Id="rId18" Type="http://schemas.openxmlformats.org/officeDocument/2006/relationships/image" Target="../media/image1.GIF"/><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notesSlide" Target="../notesSlides/notesSlide4.xml"/><Relationship Id="rId2" Type="http://schemas.openxmlformats.org/officeDocument/2006/relationships/tags" Target="../tags/tag233.xml"/><Relationship Id="rId16" Type="http://schemas.openxmlformats.org/officeDocument/2006/relationships/slideLayout" Target="../slideLayouts/slideLayout4.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5" Type="http://schemas.openxmlformats.org/officeDocument/2006/relationships/tags" Target="../tags/tag236.xml"/><Relationship Id="rId15" Type="http://schemas.openxmlformats.org/officeDocument/2006/relationships/tags" Target="../tags/tag246.xml"/><Relationship Id="rId10" Type="http://schemas.openxmlformats.org/officeDocument/2006/relationships/tags" Target="../tags/tag241.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slideLayout" Target="../slideLayouts/slideLayout4.xml"/><Relationship Id="rId3" Type="http://schemas.openxmlformats.org/officeDocument/2006/relationships/tags" Target="../tags/tag20.xml"/><Relationship Id="rId21" Type="http://schemas.openxmlformats.org/officeDocument/2006/relationships/tags" Target="../tags/tag38.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image" Target="../media/image1.GIF"/><Relationship Id="rId10" Type="http://schemas.openxmlformats.org/officeDocument/2006/relationships/tags" Target="../tags/tag27.xml"/><Relationship Id="rId19" Type="http://schemas.openxmlformats.org/officeDocument/2006/relationships/tags" Target="../tags/tag36.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tags" Target="../tags/tag54.xml"/><Relationship Id="rId2" Type="http://schemas.openxmlformats.org/officeDocument/2006/relationships/tags" Target="../tags/tag44.xml"/><Relationship Id="rId16" Type="http://schemas.openxmlformats.org/officeDocument/2006/relationships/image" Target="../media/image1.GIF"/><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slideLayout" Target="../slideLayouts/slideLayout4.xml"/><Relationship Id="rId10" Type="http://schemas.openxmlformats.org/officeDocument/2006/relationships/tags" Target="../tags/tag52.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s>
</file>

<file path=ppt/slides/_rels/slide8.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1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tags" Target="../tags/tag60.xml"/></Relationships>
</file>

<file path=ppt/slides/_rels/slide9.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hyperlink" Target="https://zh.unesco.org/artificial-intelligence/ethics" TargetMode="External"/><Relationship Id="rId5" Type="http://schemas.openxmlformats.org/officeDocument/2006/relationships/image" Target="../media/image16.png"/><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custDataLst>
              <p:tags r:id="rId1"/>
            </p:custDataLst>
          </p:nvPr>
        </p:nvSpPr>
        <p:spPr>
          <a:xfrm>
            <a:off x="410705" y="1425729"/>
            <a:ext cx="11326547" cy="4647426"/>
          </a:xfrm>
          <a:prstGeom prst="rect">
            <a:avLst/>
          </a:prstGeom>
          <a:noFill/>
        </p:spPr>
        <p:txBody>
          <a:bodyPr wrap="square" rtlCol="0">
            <a:spAutoFit/>
          </a:bodyPr>
          <a:lstStyle/>
          <a:p>
            <a:r>
              <a:rPr lang="en-US" altLang="zh-CN" sz="14800" b="1" dirty="0">
                <a:solidFill>
                  <a:schemeClr val="dk1">
                    <a:alpha val="19000"/>
                  </a:schemeClr>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Artificial Intelligence</a:t>
            </a:r>
          </a:p>
        </p:txBody>
      </p:sp>
      <p:sp>
        <p:nvSpPr>
          <p:cNvPr id="3" name="任意多边形: 形状 2"/>
          <p:cNvSpPr/>
          <p:nvPr>
            <p:custDataLst>
              <p:tags r:id="rId2"/>
            </p:custDataLst>
          </p:nvPr>
        </p:nvSpPr>
        <p:spPr>
          <a:xfrm>
            <a:off x="0" y="5984876"/>
            <a:ext cx="12192000" cy="873125"/>
          </a:xfrm>
          <a:custGeom>
            <a:avLst/>
            <a:gdLst>
              <a:gd name="connsiteX0" fmla="*/ 0 w 12192000"/>
              <a:gd name="connsiteY0" fmla="*/ 0 h 873125"/>
              <a:gd name="connsiteX1" fmla="*/ 12192000 w 12192000"/>
              <a:gd name="connsiteY1" fmla="*/ 0 h 873125"/>
              <a:gd name="connsiteX2" fmla="*/ 12192000 w 12192000"/>
              <a:gd name="connsiteY2" fmla="*/ 873125 h 873125"/>
              <a:gd name="connsiteX3" fmla="*/ 8403035 w 12192000"/>
              <a:gd name="connsiteY3" fmla="*/ 873125 h 873125"/>
              <a:gd name="connsiteX4" fmla="*/ 8945166 w 12192000"/>
              <a:gd name="connsiteY4" fmla="*/ 1 h 873125"/>
              <a:gd name="connsiteX5" fmla="*/ 3246834 w 12192000"/>
              <a:gd name="connsiteY5" fmla="*/ 1 h 873125"/>
              <a:gd name="connsiteX6" fmla="*/ 3788966 w 12192000"/>
              <a:gd name="connsiteY6" fmla="*/ 873125 h 873125"/>
              <a:gd name="connsiteX7" fmla="*/ 0 w 12192000"/>
              <a:gd name="connsiteY7" fmla="*/ 873125 h 873125"/>
              <a:gd name="connsiteX8" fmla="*/ 0 w 12192000"/>
              <a:gd name="connsiteY8"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873125">
                <a:moveTo>
                  <a:pt x="0" y="0"/>
                </a:moveTo>
                <a:lnTo>
                  <a:pt x="12192000" y="0"/>
                </a:lnTo>
                <a:lnTo>
                  <a:pt x="12192000" y="873125"/>
                </a:lnTo>
                <a:lnTo>
                  <a:pt x="8403035" y="873125"/>
                </a:lnTo>
                <a:lnTo>
                  <a:pt x="8945166" y="1"/>
                </a:lnTo>
                <a:lnTo>
                  <a:pt x="3246834" y="1"/>
                </a:lnTo>
                <a:lnTo>
                  <a:pt x="3788966" y="873125"/>
                </a:lnTo>
                <a:lnTo>
                  <a:pt x="0" y="873125"/>
                </a:lnTo>
                <a:lnTo>
                  <a:pt x="0" y="0"/>
                </a:lnTo>
                <a:close/>
              </a:path>
            </a:pathLst>
          </a:custGeom>
          <a:blipFill dpi="0" rotWithShape="1">
            <a:blip r:embed="rId19"/>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cs typeface="+mn-ea"/>
              <a:sym typeface="+mn-lt"/>
            </a:endParaRPr>
          </a:p>
        </p:txBody>
      </p:sp>
      <p:sp>
        <p:nvSpPr>
          <p:cNvPr id="4" name="梯形 3"/>
          <p:cNvSpPr/>
          <p:nvPr>
            <p:custDataLst>
              <p:tags r:id="rId3"/>
            </p:custDataLst>
          </p:nvPr>
        </p:nvSpPr>
        <p:spPr>
          <a:xfrm flipV="1">
            <a:off x="3387844" y="-2"/>
            <a:ext cx="5416312" cy="873124"/>
          </a:xfrm>
          <a:prstGeom prst="trapezoid">
            <a:avLst>
              <a:gd name="adj" fmla="val 62091"/>
            </a:avLst>
          </a:prstGeom>
          <a:blipFill dpi="0" rotWithShape="1">
            <a:blip r:embed="rId19"/>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cs typeface="+mn-ea"/>
              <a:sym typeface="+mn-lt"/>
            </a:endParaRPr>
          </a:p>
        </p:txBody>
      </p:sp>
      <p:sp>
        <p:nvSpPr>
          <p:cNvPr id="24" name="图文排版_1"/>
          <p:cNvSpPr/>
          <p:nvPr>
            <p:custDataLst>
              <p:tags r:id="rId4"/>
            </p:custDataLst>
          </p:nvPr>
        </p:nvSpPr>
        <p:spPr>
          <a:xfrm>
            <a:off x="-4762" y="-4762"/>
            <a:ext cx="1219200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25" name="图文排版_2"/>
          <p:cNvSpPr/>
          <p:nvPr>
            <p:custDataLst>
              <p:tags r:id="rId5"/>
            </p:custDataLst>
          </p:nvPr>
        </p:nvSpPr>
        <p:spPr>
          <a:xfrm>
            <a:off x="-4762" y="5228513"/>
            <a:ext cx="3847462" cy="1633291"/>
          </a:xfrm>
          <a:prstGeom prst="triangle">
            <a:avLst>
              <a:gd name="adj" fmla="val 247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26" name="图文排版_3"/>
          <p:cNvSpPr/>
          <p:nvPr>
            <p:custDataLst>
              <p:tags r:id="rId6"/>
            </p:custDataLst>
          </p:nvPr>
        </p:nvSpPr>
        <p:spPr>
          <a:xfrm>
            <a:off x="3430865" y="5846763"/>
            <a:ext cx="2432915" cy="1016000"/>
          </a:xfrm>
          <a:prstGeom prst="triangle">
            <a:avLst>
              <a:gd name="adj" fmla="val 494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27" name="图文排版_4"/>
          <p:cNvSpPr/>
          <p:nvPr>
            <p:custDataLst>
              <p:tags r:id="rId7"/>
            </p:custDataLst>
          </p:nvPr>
        </p:nvSpPr>
        <p:spPr>
          <a:xfrm>
            <a:off x="4788682" y="5002547"/>
            <a:ext cx="2605113" cy="1850691"/>
          </a:xfrm>
          <a:prstGeom prst="triangle">
            <a:avLst>
              <a:gd name="adj" fmla="val 589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28" name="图文排版_5"/>
          <p:cNvSpPr/>
          <p:nvPr>
            <p:custDataLst>
              <p:tags r:id="rId8"/>
            </p:custDataLst>
          </p:nvPr>
        </p:nvSpPr>
        <p:spPr>
          <a:xfrm>
            <a:off x="6421567" y="5897336"/>
            <a:ext cx="3240186" cy="955902"/>
          </a:xfrm>
          <a:prstGeom prst="triangle">
            <a:avLst>
              <a:gd name="adj" fmla="val 361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29" name="图文排版_9"/>
          <p:cNvSpPr/>
          <p:nvPr>
            <p:custDataLst>
              <p:tags r:id="rId9"/>
            </p:custDataLst>
          </p:nvPr>
        </p:nvSpPr>
        <p:spPr>
          <a:xfrm>
            <a:off x="10034588" y="5845804"/>
            <a:ext cx="2162175" cy="1016000"/>
          </a:xfrm>
          <a:prstGeom prst="triangle">
            <a:avLst>
              <a:gd name="adj" fmla="val 768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30" name="图文排版_2"/>
          <p:cNvSpPr/>
          <p:nvPr>
            <p:custDataLst>
              <p:tags r:id="rId10"/>
            </p:custDataLst>
          </p:nvPr>
        </p:nvSpPr>
        <p:spPr>
          <a:xfrm>
            <a:off x="1122363" y="5228513"/>
            <a:ext cx="3847462" cy="1633291"/>
          </a:xfrm>
          <a:prstGeom prst="triangle">
            <a:avLst>
              <a:gd name="adj" fmla="val 511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31" name="图文排版_5"/>
          <p:cNvSpPr/>
          <p:nvPr>
            <p:custDataLst>
              <p:tags r:id="rId11"/>
            </p:custDataLst>
          </p:nvPr>
        </p:nvSpPr>
        <p:spPr>
          <a:xfrm>
            <a:off x="8228078" y="5060724"/>
            <a:ext cx="3240186" cy="1792514"/>
          </a:xfrm>
          <a:prstGeom prst="triangle">
            <a:avLst>
              <a:gd name="adj" fmla="val 28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33" name="文本框 32"/>
          <p:cNvSpPr txBox="1"/>
          <p:nvPr>
            <p:custDataLst>
              <p:tags r:id="rId12"/>
            </p:custDataLst>
          </p:nvPr>
        </p:nvSpPr>
        <p:spPr>
          <a:xfrm>
            <a:off x="6008795" y="5578770"/>
            <a:ext cx="499155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dk1"/>
                </a:solidFill>
                <a:latin typeface="思源黑体 CN Medium" panose="020B0600000000000000" pitchFamily="34" charset="-122"/>
                <a:ea typeface="思源黑体 CN Medium" panose="020B0600000000000000" pitchFamily="34" charset="-122"/>
                <a:cs typeface="+mn-ea"/>
                <a:sym typeface="+mn-lt"/>
              </a:rPr>
              <a:t>汇报人：第</a:t>
            </a:r>
            <a:r>
              <a:rPr lang="en-US" altLang="zh-CN" sz="2000" dirty="0">
                <a:solidFill>
                  <a:schemeClr val="dk1"/>
                </a:solidFill>
                <a:latin typeface="思源黑体 CN Medium" panose="020B0600000000000000" pitchFamily="34" charset="-122"/>
                <a:ea typeface="思源黑体 CN Medium" panose="020B0600000000000000" pitchFamily="34" charset="-122"/>
                <a:cs typeface="+mn-ea"/>
                <a:sym typeface="+mn-lt"/>
              </a:rPr>
              <a:t>5</a:t>
            </a:r>
            <a:r>
              <a:rPr lang="zh-CN" altLang="en-US" sz="2000" dirty="0">
                <a:solidFill>
                  <a:schemeClr val="dk1"/>
                </a:solidFill>
                <a:latin typeface="思源黑体 CN Medium" panose="020B0600000000000000" pitchFamily="34" charset="-122"/>
                <a:ea typeface="思源黑体 CN Medium" panose="020B0600000000000000" pitchFamily="34" charset="-122"/>
                <a:cs typeface="+mn-ea"/>
                <a:sym typeface="+mn-lt"/>
              </a:rPr>
              <a:t>组</a:t>
            </a:r>
            <a:r>
              <a:rPr lang="en-US" altLang="zh-CN" sz="2000" dirty="0">
                <a:solidFill>
                  <a:schemeClr val="dk1"/>
                </a:solidFill>
                <a:latin typeface="思源黑体 CN Medium" panose="020B0600000000000000" pitchFamily="34" charset="-122"/>
                <a:ea typeface="思源黑体 CN Medium" panose="020B0600000000000000" pitchFamily="34" charset="-122"/>
                <a:cs typeface="+mn-ea"/>
                <a:sym typeface="+mn-lt"/>
              </a:rPr>
              <a:t>   </a:t>
            </a:r>
            <a:r>
              <a:rPr lang="zh-CN" altLang="en-US" sz="2000" dirty="0">
                <a:solidFill>
                  <a:schemeClr val="dk1"/>
                </a:solidFill>
                <a:latin typeface="思源黑体 CN Medium" panose="020B0600000000000000" pitchFamily="34" charset="-122"/>
                <a:ea typeface="思源黑体 CN Medium" panose="020B0600000000000000" pitchFamily="34" charset="-122"/>
                <a:cs typeface="+mn-ea"/>
                <a:sym typeface="+mn-lt"/>
              </a:rPr>
              <a:t>汇报时间：</a:t>
            </a:r>
            <a:r>
              <a:rPr lang="en-US" altLang="zh-CN" sz="2000" dirty="0">
                <a:solidFill>
                  <a:schemeClr val="dk1"/>
                </a:solidFill>
                <a:latin typeface="思源黑体 CN Medium" panose="020B0600000000000000" pitchFamily="34" charset="-122"/>
                <a:ea typeface="思源黑体 CN Medium" panose="020B0600000000000000" pitchFamily="34" charset="-122"/>
                <a:cs typeface="+mn-ea"/>
                <a:sym typeface="+mn-lt"/>
              </a:rPr>
              <a:t>2023/3/17</a:t>
            </a:r>
          </a:p>
        </p:txBody>
      </p:sp>
      <p:sp>
        <p:nvSpPr>
          <p:cNvPr id="34" name="文本框 34"/>
          <p:cNvSpPr txBox="1"/>
          <p:nvPr>
            <p:custDataLst>
              <p:tags r:id="rId13"/>
            </p:custDataLst>
          </p:nvPr>
        </p:nvSpPr>
        <p:spPr>
          <a:xfrm>
            <a:off x="1982500" y="2462409"/>
            <a:ext cx="8760004" cy="25545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400" normalizeH="0" baseline="0" noProof="0" dirty="0">
                <a:ln>
                  <a:noFill/>
                </a:ln>
                <a:solidFill>
                  <a:schemeClr val="accent1"/>
                </a:solidFill>
                <a:effectLst>
                  <a:outerShdw blurRad="38100" dist="38100" dir="2700000" algn="tl">
                    <a:srgbClr val="000000">
                      <a:alpha val="20000"/>
                    </a:srgbClr>
                  </a:outerShdw>
                </a:effectLst>
                <a:uLnTx/>
                <a:uFillTx/>
                <a:latin typeface="思源黑体 CN Medium" panose="020B0600000000000000" pitchFamily="34" charset="-122"/>
                <a:ea typeface="思源黑体 CN Medium" panose="020B0600000000000000" pitchFamily="34" charset="-122"/>
                <a:cs typeface="+mn-ea"/>
                <a:sym typeface="+mn-lt"/>
              </a:rPr>
              <a:t>人工智能发展</a:t>
            </a:r>
            <a:endParaRPr kumimoji="0" lang="en-US" altLang="zh-CN" sz="8000" b="1" i="0" u="none" strike="noStrike" kern="1200" cap="none" spc="400" normalizeH="0" baseline="0" noProof="0" dirty="0">
              <a:ln>
                <a:noFill/>
              </a:ln>
              <a:solidFill>
                <a:schemeClr val="accent1"/>
              </a:solidFill>
              <a:effectLst>
                <a:outerShdw blurRad="38100" dist="38100" dir="2700000" algn="tl">
                  <a:srgbClr val="000000">
                    <a:alpha val="20000"/>
                  </a:srgbClr>
                </a:outerShdw>
              </a:effectLst>
              <a:uLnTx/>
              <a:uFillTx/>
              <a:latin typeface="思源黑体 CN Medium" panose="020B0600000000000000" pitchFamily="34" charset="-122"/>
              <a:ea typeface="思源黑体 CN Medium" panose="020B0600000000000000"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400" normalizeH="0" baseline="0" noProof="0" dirty="0">
                <a:ln>
                  <a:noFill/>
                </a:ln>
                <a:solidFill>
                  <a:schemeClr val="accent1"/>
                </a:solidFill>
                <a:effectLst>
                  <a:outerShdw blurRad="38100" dist="38100" dir="2700000" algn="tl">
                    <a:srgbClr val="000000">
                      <a:alpha val="20000"/>
                    </a:srgbClr>
                  </a:outerShdw>
                </a:effectLst>
                <a:uLnTx/>
                <a:uFillTx/>
                <a:latin typeface="思源黑体 CN Medium" panose="020B0600000000000000" pitchFamily="34" charset="-122"/>
                <a:ea typeface="思源黑体 CN Medium" panose="020B0600000000000000" pitchFamily="34" charset="-122"/>
                <a:cs typeface="+mn-ea"/>
                <a:sym typeface="+mn-lt"/>
              </a:rPr>
              <a:t>对人类社会的影响</a:t>
            </a:r>
          </a:p>
        </p:txBody>
      </p:sp>
      <p:cxnSp>
        <p:nvCxnSpPr>
          <p:cNvPr id="36" name="直接连接符 35"/>
          <p:cNvCxnSpPr/>
          <p:nvPr>
            <p:custDataLst>
              <p:tags r:id="rId14"/>
            </p:custDataLst>
          </p:nvPr>
        </p:nvCxnSpPr>
        <p:spPr>
          <a:xfrm>
            <a:off x="2708454" y="3566971"/>
            <a:ext cx="714968" cy="1"/>
          </a:xfrm>
          <a:prstGeom prst="line">
            <a:avLst/>
          </a:prstGeom>
          <a:ln>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15"/>
            </p:custDataLst>
          </p:nvPr>
        </p:nvCxnSpPr>
        <p:spPr>
          <a:xfrm>
            <a:off x="8542156" y="3553181"/>
            <a:ext cx="714968" cy="1"/>
          </a:xfrm>
          <a:prstGeom prst="line">
            <a:avLst/>
          </a:prstGeom>
          <a:ln>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图形 1325"/>
          <p:cNvGrpSpPr/>
          <p:nvPr/>
        </p:nvGrpSpPr>
        <p:grpSpPr>
          <a:xfrm>
            <a:off x="5602997" y="720306"/>
            <a:ext cx="976482" cy="762219"/>
            <a:chOff x="5613549" y="2341569"/>
            <a:chExt cx="477374" cy="372627"/>
          </a:xfrm>
          <a:solidFill>
            <a:srgbClr val="118B42"/>
          </a:solidFill>
        </p:grpSpPr>
        <p:sp>
          <p:nvSpPr>
            <p:cNvPr id="55" name="任意多边形: 形状 54"/>
            <p:cNvSpPr/>
            <p:nvPr>
              <p:custDataLst>
                <p:tags r:id="rId16"/>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56" name="任意多边形: 形状 55"/>
            <p:cNvSpPr/>
            <p:nvPr>
              <p:custDataLst>
                <p:tags r:id="rId17"/>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过渡页_1_1"/>
          <p:cNvSpPr/>
          <p:nvPr>
            <p:custDataLst>
              <p:tags r:id="rId1"/>
            </p:custDataLst>
          </p:nvPr>
        </p:nvSpPr>
        <p:spPr>
          <a:xfrm>
            <a:off x="3467898" y="2514693"/>
            <a:ext cx="1278460" cy="1278458"/>
          </a:xfrm>
          <a:prstGeom prst="frame">
            <a:avLst>
              <a:gd name="adj1" fmla="val 4921"/>
            </a:avLst>
          </a:prstGeom>
          <a:gradFill flip="none" rotWithShape="1">
            <a:gsLst>
              <a:gs pos="0">
                <a:srgbClr val="2B4663"/>
              </a:gs>
              <a:gs pos="99000">
                <a:srgbClr val="5C788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i="0" u="none" strike="noStrike" kern="1200" cap="none" spc="0" normalizeH="0" baseline="0" noProof="0">
              <a:ln>
                <a:noFill/>
              </a:ln>
              <a:solidFill>
                <a:srgbClr val="303030"/>
              </a:solidFill>
              <a:effectLst/>
              <a:uLnTx/>
              <a:uFillTx/>
              <a:latin typeface="思源黑体 CN Medium" panose="020B0600000000000000" pitchFamily="34" charset="-122"/>
              <a:cs typeface="+mn-ea"/>
              <a:sym typeface="+mn-lt"/>
            </a:endParaRPr>
          </a:p>
        </p:txBody>
      </p:sp>
      <p:sp>
        <p:nvSpPr>
          <p:cNvPr id="3" name="过渡页_1_2"/>
          <p:cNvSpPr/>
          <p:nvPr>
            <p:custDataLst>
              <p:tags r:id="rId2"/>
            </p:custDataLst>
          </p:nvPr>
        </p:nvSpPr>
        <p:spPr>
          <a:xfrm>
            <a:off x="3712791" y="2738424"/>
            <a:ext cx="788677" cy="830997"/>
          </a:xfrm>
          <a:prstGeom prst="rect">
            <a:avLst/>
          </a:prstGeom>
        </p:spPr>
        <p:txBody>
          <a:bodyPr wrap="none"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5400" i="0" u="none" strike="noStrike" kern="1200" cap="none" spc="0" normalizeH="0" baseline="0" noProof="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02</a:t>
            </a:r>
          </a:p>
        </p:txBody>
      </p:sp>
      <p:sp>
        <p:nvSpPr>
          <p:cNvPr id="4" name="过渡页_1_3"/>
          <p:cNvSpPr txBox="1"/>
          <p:nvPr/>
        </p:nvSpPr>
        <p:spPr>
          <a:xfrm>
            <a:off x="5214898" y="2936557"/>
            <a:ext cx="2872581" cy="984885"/>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3200" b="1" dirty="0">
                <a:solidFill>
                  <a:schemeClr val="accent1"/>
                </a:solidFill>
                <a:latin typeface="思源黑体 CN Medium" panose="020B0600000000000000" pitchFamily="34" charset="-122"/>
                <a:ea typeface="思源黑体 CN Medium" panose="020B0600000000000000" pitchFamily="34" charset="-122"/>
                <a:cs typeface="+mn-ea"/>
                <a:sym typeface="+mn-lt"/>
              </a:rPr>
              <a:t>人工智能的抉择</a:t>
            </a:r>
            <a:endParaRPr kumimoji="0" lang="zh-CN" altLang="en-US" sz="32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cxnSp>
        <p:nvCxnSpPr>
          <p:cNvPr id="6" name="过渡页_1_5"/>
          <p:cNvCxnSpPr/>
          <p:nvPr>
            <p:custDataLst>
              <p:tags r:id="rId3"/>
            </p:custDataLst>
          </p:nvPr>
        </p:nvCxnSpPr>
        <p:spPr>
          <a:xfrm>
            <a:off x="5142444" y="3668004"/>
            <a:ext cx="3209925"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custDataLst>
              <p:tags r:id="rId4"/>
            </p:custDataLst>
          </p:nvPr>
        </p:nvSpPr>
        <p:spPr>
          <a:xfrm>
            <a:off x="0" y="5984876"/>
            <a:ext cx="12192000" cy="873125"/>
          </a:xfrm>
          <a:custGeom>
            <a:avLst/>
            <a:gdLst>
              <a:gd name="connsiteX0" fmla="*/ 0 w 12192000"/>
              <a:gd name="connsiteY0" fmla="*/ 0 h 873125"/>
              <a:gd name="connsiteX1" fmla="*/ 12192000 w 12192000"/>
              <a:gd name="connsiteY1" fmla="*/ 0 h 873125"/>
              <a:gd name="connsiteX2" fmla="*/ 12192000 w 12192000"/>
              <a:gd name="connsiteY2" fmla="*/ 873125 h 873125"/>
              <a:gd name="connsiteX3" fmla="*/ 8403035 w 12192000"/>
              <a:gd name="connsiteY3" fmla="*/ 873125 h 873125"/>
              <a:gd name="connsiteX4" fmla="*/ 8945166 w 12192000"/>
              <a:gd name="connsiteY4" fmla="*/ 1 h 873125"/>
              <a:gd name="connsiteX5" fmla="*/ 3246834 w 12192000"/>
              <a:gd name="connsiteY5" fmla="*/ 1 h 873125"/>
              <a:gd name="connsiteX6" fmla="*/ 3788966 w 12192000"/>
              <a:gd name="connsiteY6" fmla="*/ 873125 h 873125"/>
              <a:gd name="connsiteX7" fmla="*/ 0 w 12192000"/>
              <a:gd name="connsiteY7" fmla="*/ 873125 h 873125"/>
              <a:gd name="connsiteX8" fmla="*/ 0 w 12192000"/>
              <a:gd name="connsiteY8"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873125">
                <a:moveTo>
                  <a:pt x="0" y="0"/>
                </a:moveTo>
                <a:lnTo>
                  <a:pt x="12192000" y="0"/>
                </a:lnTo>
                <a:lnTo>
                  <a:pt x="12192000" y="873125"/>
                </a:lnTo>
                <a:lnTo>
                  <a:pt x="8403035" y="873125"/>
                </a:lnTo>
                <a:lnTo>
                  <a:pt x="8945166" y="1"/>
                </a:lnTo>
                <a:lnTo>
                  <a:pt x="3246834" y="1"/>
                </a:lnTo>
                <a:lnTo>
                  <a:pt x="3788966" y="873125"/>
                </a:lnTo>
                <a:lnTo>
                  <a:pt x="0" y="873125"/>
                </a:lnTo>
                <a:lnTo>
                  <a:pt x="0" y="0"/>
                </a:lnTo>
                <a:close/>
              </a:path>
            </a:pathLst>
          </a:custGeom>
          <a:blipFill dpi="0" rotWithShape="1">
            <a:blip r:embed="rId16"/>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cs typeface="+mn-ea"/>
              <a:sym typeface="+mn-lt"/>
            </a:endParaRPr>
          </a:p>
        </p:txBody>
      </p:sp>
      <p:sp>
        <p:nvSpPr>
          <p:cNvPr id="8" name="图文排版_1"/>
          <p:cNvSpPr/>
          <p:nvPr>
            <p:custDataLst>
              <p:tags r:id="rId5"/>
            </p:custDataLst>
          </p:nvPr>
        </p:nvSpPr>
        <p:spPr>
          <a:xfrm>
            <a:off x="-4762" y="-4762"/>
            <a:ext cx="1219200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9" name="图文排版_2"/>
          <p:cNvSpPr/>
          <p:nvPr>
            <p:custDataLst>
              <p:tags r:id="rId6"/>
            </p:custDataLst>
          </p:nvPr>
        </p:nvSpPr>
        <p:spPr>
          <a:xfrm>
            <a:off x="-4762" y="5228513"/>
            <a:ext cx="3847462" cy="1633291"/>
          </a:xfrm>
          <a:prstGeom prst="triangle">
            <a:avLst>
              <a:gd name="adj" fmla="val 247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0" name="图文排版_3"/>
          <p:cNvSpPr/>
          <p:nvPr>
            <p:custDataLst>
              <p:tags r:id="rId7"/>
            </p:custDataLst>
          </p:nvPr>
        </p:nvSpPr>
        <p:spPr>
          <a:xfrm>
            <a:off x="3430865" y="5846763"/>
            <a:ext cx="2432915" cy="1016000"/>
          </a:xfrm>
          <a:prstGeom prst="triangle">
            <a:avLst>
              <a:gd name="adj" fmla="val 494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1" name="图文排版_4"/>
          <p:cNvSpPr/>
          <p:nvPr>
            <p:custDataLst>
              <p:tags r:id="rId8"/>
            </p:custDataLst>
          </p:nvPr>
        </p:nvSpPr>
        <p:spPr>
          <a:xfrm>
            <a:off x="4788682" y="5002547"/>
            <a:ext cx="2605113" cy="1850691"/>
          </a:xfrm>
          <a:prstGeom prst="triangle">
            <a:avLst>
              <a:gd name="adj" fmla="val 589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2" name="图文排版_5"/>
          <p:cNvSpPr/>
          <p:nvPr>
            <p:custDataLst>
              <p:tags r:id="rId9"/>
            </p:custDataLst>
          </p:nvPr>
        </p:nvSpPr>
        <p:spPr>
          <a:xfrm>
            <a:off x="6421567" y="5897336"/>
            <a:ext cx="3240186" cy="955902"/>
          </a:xfrm>
          <a:prstGeom prst="triangle">
            <a:avLst>
              <a:gd name="adj" fmla="val 361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3" name="图文排版_9"/>
          <p:cNvSpPr/>
          <p:nvPr>
            <p:custDataLst>
              <p:tags r:id="rId10"/>
            </p:custDataLst>
          </p:nvPr>
        </p:nvSpPr>
        <p:spPr>
          <a:xfrm>
            <a:off x="10034588" y="5845804"/>
            <a:ext cx="2162175" cy="1016000"/>
          </a:xfrm>
          <a:prstGeom prst="triangle">
            <a:avLst>
              <a:gd name="adj" fmla="val 768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4" name="图文排版_2"/>
          <p:cNvSpPr/>
          <p:nvPr>
            <p:custDataLst>
              <p:tags r:id="rId11"/>
            </p:custDataLst>
          </p:nvPr>
        </p:nvSpPr>
        <p:spPr>
          <a:xfrm>
            <a:off x="1122363" y="5228513"/>
            <a:ext cx="3847462" cy="1633291"/>
          </a:xfrm>
          <a:prstGeom prst="triangle">
            <a:avLst>
              <a:gd name="adj" fmla="val 511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5" name="图文排版_5"/>
          <p:cNvSpPr/>
          <p:nvPr>
            <p:custDataLst>
              <p:tags r:id="rId12"/>
            </p:custDataLst>
          </p:nvPr>
        </p:nvSpPr>
        <p:spPr>
          <a:xfrm>
            <a:off x="8228078" y="5060724"/>
            <a:ext cx="3240186" cy="1792514"/>
          </a:xfrm>
          <a:prstGeom prst="triangle">
            <a:avLst>
              <a:gd name="adj" fmla="val 28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grpSp>
        <p:nvGrpSpPr>
          <p:cNvPr id="17" name="图形 1325"/>
          <p:cNvGrpSpPr/>
          <p:nvPr/>
        </p:nvGrpSpPr>
        <p:grpSpPr>
          <a:xfrm>
            <a:off x="5602997" y="720306"/>
            <a:ext cx="976482" cy="762219"/>
            <a:chOff x="5613549" y="2341569"/>
            <a:chExt cx="477374" cy="372627"/>
          </a:xfrm>
          <a:solidFill>
            <a:srgbClr val="118B42"/>
          </a:solidFill>
        </p:grpSpPr>
        <p:sp>
          <p:nvSpPr>
            <p:cNvPr id="18" name="任意多边形: 形状 17"/>
            <p:cNvSpPr/>
            <p:nvPr>
              <p:custDataLst>
                <p:tags r:id="rId13"/>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19" name="任意多边形: 形状 18"/>
            <p:cNvSpPr/>
            <p:nvPr>
              <p:custDataLst>
                <p:tags r:id="rId14"/>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过渡页_1_3"/>
          <p:cNvSpPr txBox="1"/>
          <p:nvPr/>
        </p:nvSpPr>
        <p:spPr>
          <a:xfrm>
            <a:off x="1880611" y="378980"/>
            <a:ext cx="2462213"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自动驾驶汽车</a:t>
            </a:r>
          </a:p>
        </p:txBody>
      </p:sp>
      <p:sp>
        <p:nvSpPr>
          <p:cNvPr id="5" name="过渡页_1_4"/>
          <p:cNvSpPr txBox="1"/>
          <p:nvPr/>
        </p:nvSpPr>
        <p:spPr>
          <a:xfrm>
            <a:off x="600706" y="2896098"/>
            <a:ext cx="4518866" cy="86895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rPr>
              <a:t>一种能够感知环境并在极少或没有人类                             介入的情况下行驶的汽车</a:t>
            </a:r>
          </a:p>
        </p:txBody>
      </p:sp>
      <p:cxnSp>
        <p:nvCxnSpPr>
          <p:cNvPr id="6" name="过渡页_1_5"/>
          <p:cNvCxnSpPr/>
          <p:nvPr>
            <p:custDataLst>
              <p:tags r:id="rId1"/>
            </p:custDataLst>
          </p:nvPr>
        </p:nvCxnSpPr>
        <p:spPr>
          <a:xfrm>
            <a:off x="1928494" y="999883"/>
            <a:ext cx="3209925"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custDataLst>
              <p:tags r:id="rId2"/>
            </p:custDataLst>
          </p:nvPr>
        </p:nvSpPr>
        <p:spPr>
          <a:xfrm>
            <a:off x="0" y="5984876"/>
            <a:ext cx="12192000" cy="873125"/>
          </a:xfrm>
          <a:custGeom>
            <a:avLst/>
            <a:gdLst>
              <a:gd name="connsiteX0" fmla="*/ 0 w 12192000"/>
              <a:gd name="connsiteY0" fmla="*/ 0 h 873125"/>
              <a:gd name="connsiteX1" fmla="*/ 12192000 w 12192000"/>
              <a:gd name="connsiteY1" fmla="*/ 0 h 873125"/>
              <a:gd name="connsiteX2" fmla="*/ 12192000 w 12192000"/>
              <a:gd name="connsiteY2" fmla="*/ 873125 h 873125"/>
              <a:gd name="connsiteX3" fmla="*/ 8403035 w 12192000"/>
              <a:gd name="connsiteY3" fmla="*/ 873125 h 873125"/>
              <a:gd name="connsiteX4" fmla="*/ 8945166 w 12192000"/>
              <a:gd name="connsiteY4" fmla="*/ 1 h 873125"/>
              <a:gd name="connsiteX5" fmla="*/ 3246834 w 12192000"/>
              <a:gd name="connsiteY5" fmla="*/ 1 h 873125"/>
              <a:gd name="connsiteX6" fmla="*/ 3788966 w 12192000"/>
              <a:gd name="connsiteY6" fmla="*/ 873125 h 873125"/>
              <a:gd name="connsiteX7" fmla="*/ 0 w 12192000"/>
              <a:gd name="connsiteY7" fmla="*/ 873125 h 873125"/>
              <a:gd name="connsiteX8" fmla="*/ 0 w 12192000"/>
              <a:gd name="connsiteY8"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873125">
                <a:moveTo>
                  <a:pt x="0" y="0"/>
                </a:moveTo>
                <a:lnTo>
                  <a:pt x="12192000" y="0"/>
                </a:lnTo>
                <a:lnTo>
                  <a:pt x="12192000" y="873125"/>
                </a:lnTo>
                <a:lnTo>
                  <a:pt x="8403035" y="873125"/>
                </a:lnTo>
                <a:lnTo>
                  <a:pt x="8945166" y="1"/>
                </a:lnTo>
                <a:lnTo>
                  <a:pt x="3246834" y="1"/>
                </a:lnTo>
                <a:lnTo>
                  <a:pt x="3788966" y="873125"/>
                </a:lnTo>
                <a:lnTo>
                  <a:pt x="0" y="873125"/>
                </a:lnTo>
                <a:lnTo>
                  <a:pt x="0" y="0"/>
                </a:lnTo>
                <a:close/>
              </a:path>
            </a:pathLst>
          </a:custGeom>
          <a:blipFill dpi="0" rotWithShape="1">
            <a:blip r:embed="rId14"/>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cs typeface="+mn-ea"/>
              <a:sym typeface="+mn-lt"/>
            </a:endParaRPr>
          </a:p>
        </p:txBody>
      </p:sp>
      <p:sp>
        <p:nvSpPr>
          <p:cNvPr id="8" name="图文排版_1"/>
          <p:cNvSpPr/>
          <p:nvPr>
            <p:custDataLst>
              <p:tags r:id="rId3"/>
            </p:custDataLst>
          </p:nvPr>
        </p:nvSpPr>
        <p:spPr>
          <a:xfrm>
            <a:off x="-4762" y="-4762"/>
            <a:ext cx="1219200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9" name="图文排版_2"/>
          <p:cNvSpPr/>
          <p:nvPr>
            <p:custDataLst>
              <p:tags r:id="rId4"/>
            </p:custDataLst>
          </p:nvPr>
        </p:nvSpPr>
        <p:spPr>
          <a:xfrm>
            <a:off x="-4762" y="5228513"/>
            <a:ext cx="3847462" cy="1633291"/>
          </a:xfrm>
          <a:prstGeom prst="triangle">
            <a:avLst>
              <a:gd name="adj" fmla="val 247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0" name="图文排版_3"/>
          <p:cNvSpPr/>
          <p:nvPr>
            <p:custDataLst>
              <p:tags r:id="rId5"/>
            </p:custDataLst>
          </p:nvPr>
        </p:nvSpPr>
        <p:spPr>
          <a:xfrm>
            <a:off x="3430865" y="5846763"/>
            <a:ext cx="2432915" cy="1016000"/>
          </a:xfrm>
          <a:prstGeom prst="triangle">
            <a:avLst>
              <a:gd name="adj" fmla="val 494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1" name="图文排版_4"/>
          <p:cNvSpPr/>
          <p:nvPr>
            <p:custDataLst>
              <p:tags r:id="rId6"/>
            </p:custDataLst>
          </p:nvPr>
        </p:nvSpPr>
        <p:spPr>
          <a:xfrm>
            <a:off x="4788682" y="5002547"/>
            <a:ext cx="2605113" cy="1850691"/>
          </a:xfrm>
          <a:prstGeom prst="triangle">
            <a:avLst>
              <a:gd name="adj" fmla="val 589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2" name="图文排版_5"/>
          <p:cNvSpPr/>
          <p:nvPr>
            <p:custDataLst>
              <p:tags r:id="rId7"/>
            </p:custDataLst>
          </p:nvPr>
        </p:nvSpPr>
        <p:spPr>
          <a:xfrm>
            <a:off x="6421567" y="5897336"/>
            <a:ext cx="3240186" cy="955902"/>
          </a:xfrm>
          <a:prstGeom prst="triangle">
            <a:avLst>
              <a:gd name="adj" fmla="val 361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3" name="图文排版_9"/>
          <p:cNvSpPr/>
          <p:nvPr>
            <p:custDataLst>
              <p:tags r:id="rId8"/>
            </p:custDataLst>
          </p:nvPr>
        </p:nvSpPr>
        <p:spPr>
          <a:xfrm>
            <a:off x="10034588" y="5845804"/>
            <a:ext cx="2162175" cy="1016000"/>
          </a:xfrm>
          <a:prstGeom prst="triangle">
            <a:avLst>
              <a:gd name="adj" fmla="val 768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4" name="图文排版_2"/>
          <p:cNvSpPr/>
          <p:nvPr>
            <p:custDataLst>
              <p:tags r:id="rId9"/>
            </p:custDataLst>
          </p:nvPr>
        </p:nvSpPr>
        <p:spPr>
          <a:xfrm>
            <a:off x="1122363" y="5228513"/>
            <a:ext cx="3847462" cy="1633291"/>
          </a:xfrm>
          <a:prstGeom prst="triangle">
            <a:avLst>
              <a:gd name="adj" fmla="val 511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5" name="图文排版_5"/>
          <p:cNvSpPr/>
          <p:nvPr>
            <p:custDataLst>
              <p:tags r:id="rId10"/>
            </p:custDataLst>
          </p:nvPr>
        </p:nvSpPr>
        <p:spPr>
          <a:xfrm>
            <a:off x="8228078" y="5060724"/>
            <a:ext cx="3240186" cy="1792514"/>
          </a:xfrm>
          <a:prstGeom prst="triangle">
            <a:avLst>
              <a:gd name="adj" fmla="val 28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pic>
        <p:nvPicPr>
          <p:cNvPr id="25" name="图片 24"/>
          <p:cNvPicPr>
            <a:picLocks noChangeAspect="1"/>
          </p:cNvPicPr>
          <p:nvPr/>
        </p:nvPicPr>
        <p:blipFill>
          <a:blip r:embed="rId15"/>
          <a:stretch>
            <a:fillRect/>
          </a:stretch>
        </p:blipFill>
        <p:spPr>
          <a:xfrm>
            <a:off x="5450462" y="1658604"/>
            <a:ext cx="6371363" cy="3586841"/>
          </a:xfrm>
          <a:prstGeom prst="rect">
            <a:avLst/>
          </a:prstGeom>
        </p:spPr>
      </p:pic>
      <p:sp>
        <p:nvSpPr>
          <p:cNvPr id="26" name="过渡页_1_4"/>
          <p:cNvSpPr txBox="1"/>
          <p:nvPr/>
        </p:nvSpPr>
        <p:spPr>
          <a:xfrm>
            <a:off x="1918969" y="1060162"/>
            <a:ext cx="1126077" cy="48872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rPr>
              <a:t>介绍</a:t>
            </a:r>
          </a:p>
        </p:txBody>
      </p:sp>
      <p:grpSp>
        <p:nvGrpSpPr>
          <p:cNvPr id="16" name="图形 1325">
            <a:extLst>
              <a:ext uri="{FF2B5EF4-FFF2-40B4-BE49-F238E27FC236}">
                <a16:creationId xmlns:a16="http://schemas.microsoft.com/office/drawing/2014/main" id="{EC317EE2-9ACF-0C2A-57FD-1D4370395228}"/>
              </a:ext>
            </a:extLst>
          </p:cNvPr>
          <p:cNvGrpSpPr/>
          <p:nvPr/>
        </p:nvGrpSpPr>
        <p:grpSpPr>
          <a:xfrm>
            <a:off x="790989" y="656000"/>
            <a:ext cx="662747" cy="517325"/>
            <a:chOff x="5613549" y="2341569"/>
            <a:chExt cx="477374" cy="372627"/>
          </a:xfrm>
          <a:solidFill>
            <a:srgbClr val="118B42"/>
          </a:solidFill>
        </p:grpSpPr>
        <p:sp>
          <p:nvSpPr>
            <p:cNvPr id="17" name="任意多边形: 形状 16">
              <a:extLst>
                <a:ext uri="{FF2B5EF4-FFF2-40B4-BE49-F238E27FC236}">
                  <a16:creationId xmlns:a16="http://schemas.microsoft.com/office/drawing/2014/main" id="{0EEFA593-A681-99C7-02F4-8CF6123FE695}"/>
                </a:ext>
              </a:extLst>
            </p:cNvPr>
            <p:cNvSpPr/>
            <p:nvPr>
              <p:custDataLst>
                <p:tags r:id="rId11"/>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18" name="任意多边形: 形状 17">
              <a:extLst>
                <a:ext uri="{FF2B5EF4-FFF2-40B4-BE49-F238E27FC236}">
                  <a16:creationId xmlns:a16="http://schemas.microsoft.com/office/drawing/2014/main" id="{5AB9C9C9-6CC9-3415-A432-3B27DF7BAEB1}"/>
                </a:ext>
              </a:extLst>
            </p:cNvPr>
            <p:cNvSpPr/>
            <p:nvPr>
              <p:custDataLst>
                <p:tags r:id="rId12"/>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过渡页_1_3"/>
          <p:cNvSpPr txBox="1"/>
          <p:nvPr/>
        </p:nvSpPr>
        <p:spPr>
          <a:xfrm>
            <a:off x="1880611" y="378980"/>
            <a:ext cx="2462213"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自动驾驶汽车</a:t>
            </a:r>
          </a:p>
        </p:txBody>
      </p:sp>
      <p:sp>
        <p:nvSpPr>
          <p:cNvPr id="5" name="过渡页_1_4"/>
          <p:cNvSpPr txBox="1"/>
          <p:nvPr/>
        </p:nvSpPr>
        <p:spPr>
          <a:xfrm>
            <a:off x="1122363" y="2910553"/>
            <a:ext cx="4518866" cy="40729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rPr>
              <a:t>让驾驶员拥有更多的自由时间</a:t>
            </a:r>
          </a:p>
        </p:txBody>
      </p:sp>
      <p:cxnSp>
        <p:nvCxnSpPr>
          <p:cNvPr id="6" name="过渡页_1_5"/>
          <p:cNvCxnSpPr/>
          <p:nvPr>
            <p:custDataLst>
              <p:tags r:id="rId1"/>
            </p:custDataLst>
          </p:nvPr>
        </p:nvCxnSpPr>
        <p:spPr>
          <a:xfrm>
            <a:off x="1928494" y="999883"/>
            <a:ext cx="3209925"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custDataLst>
              <p:tags r:id="rId2"/>
            </p:custDataLst>
          </p:nvPr>
        </p:nvSpPr>
        <p:spPr>
          <a:xfrm>
            <a:off x="0" y="5984876"/>
            <a:ext cx="12192000" cy="873125"/>
          </a:xfrm>
          <a:custGeom>
            <a:avLst/>
            <a:gdLst>
              <a:gd name="connsiteX0" fmla="*/ 0 w 12192000"/>
              <a:gd name="connsiteY0" fmla="*/ 0 h 873125"/>
              <a:gd name="connsiteX1" fmla="*/ 12192000 w 12192000"/>
              <a:gd name="connsiteY1" fmla="*/ 0 h 873125"/>
              <a:gd name="connsiteX2" fmla="*/ 12192000 w 12192000"/>
              <a:gd name="connsiteY2" fmla="*/ 873125 h 873125"/>
              <a:gd name="connsiteX3" fmla="*/ 8403035 w 12192000"/>
              <a:gd name="connsiteY3" fmla="*/ 873125 h 873125"/>
              <a:gd name="connsiteX4" fmla="*/ 8945166 w 12192000"/>
              <a:gd name="connsiteY4" fmla="*/ 1 h 873125"/>
              <a:gd name="connsiteX5" fmla="*/ 3246834 w 12192000"/>
              <a:gd name="connsiteY5" fmla="*/ 1 h 873125"/>
              <a:gd name="connsiteX6" fmla="*/ 3788966 w 12192000"/>
              <a:gd name="connsiteY6" fmla="*/ 873125 h 873125"/>
              <a:gd name="connsiteX7" fmla="*/ 0 w 12192000"/>
              <a:gd name="connsiteY7" fmla="*/ 873125 h 873125"/>
              <a:gd name="connsiteX8" fmla="*/ 0 w 12192000"/>
              <a:gd name="connsiteY8"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873125">
                <a:moveTo>
                  <a:pt x="0" y="0"/>
                </a:moveTo>
                <a:lnTo>
                  <a:pt x="12192000" y="0"/>
                </a:lnTo>
                <a:lnTo>
                  <a:pt x="12192000" y="873125"/>
                </a:lnTo>
                <a:lnTo>
                  <a:pt x="8403035" y="873125"/>
                </a:lnTo>
                <a:lnTo>
                  <a:pt x="8945166" y="1"/>
                </a:lnTo>
                <a:lnTo>
                  <a:pt x="3246834" y="1"/>
                </a:lnTo>
                <a:lnTo>
                  <a:pt x="3788966" y="873125"/>
                </a:lnTo>
                <a:lnTo>
                  <a:pt x="0" y="873125"/>
                </a:lnTo>
                <a:lnTo>
                  <a:pt x="0" y="0"/>
                </a:lnTo>
                <a:close/>
              </a:path>
            </a:pathLst>
          </a:custGeom>
          <a:blipFill dpi="0" rotWithShape="1">
            <a:blip r:embed="rId15"/>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cs typeface="+mn-ea"/>
              <a:sym typeface="+mn-lt"/>
            </a:endParaRPr>
          </a:p>
        </p:txBody>
      </p:sp>
      <p:sp>
        <p:nvSpPr>
          <p:cNvPr id="8" name="图文排版_1"/>
          <p:cNvSpPr/>
          <p:nvPr>
            <p:custDataLst>
              <p:tags r:id="rId3"/>
            </p:custDataLst>
          </p:nvPr>
        </p:nvSpPr>
        <p:spPr>
          <a:xfrm>
            <a:off x="-4762" y="-4762"/>
            <a:ext cx="1219200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9" name="图文排版_2"/>
          <p:cNvSpPr/>
          <p:nvPr>
            <p:custDataLst>
              <p:tags r:id="rId4"/>
            </p:custDataLst>
          </p:nvPr>
        </p:nvSpPr>
        <p:spPr>
          <a:xfrm>
            <a:off x="-4762" y="5228513"/>
            <a:ext cx="3847462" cy="1633291"/>
          </a:xfrm>
          <a:prstGeom prst="triangle">
            <a:avLst>
              <a:gd name="adj" fmla="val 247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0" name="图文排版_3"/>
          <p:cNvSpPr/>
          <p:nvPr>
            <p:custDataLst>
              <p:tags r:id="rId5"/>
            </p:custDataLst>
          </p:nvPr>
        </p:nvSpPr>
        <p:spPr>
          <a:xfrm>
            <a:off x="3430865" y="5846763"/>
            <a:ext cx="2432915" cy="1016000"/>
          </a:xfrm>
          <a:prstGeom prst="triangle">
            <a:avLst>
              <a:gd name="adj" fmla="val 494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1" name="图文排版_4"/>
          <p:cNvSpPr/>
          <p:nvPr>
            <p:custDataLst>
              <p:tags r:id="rId6"/>
            </p:custDataLst>
          </p:nvPr>
        </p:nvSpPr>
        <p:spPr>
          <a:xfrm>
            <a:off x="4788682" y="5002547"/>
            <a:ext cx="2605113" cy="1850691"/>
          </a:xfrm>
          <a:prstGeom prst="triangle">
            <a:avLst>
              <a:gd name="adj" fmla="val 589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2" name="图文排版_5"/>
          <p:cNvSpPr/>
          <p:nvPr>
            <p:custDataLst>
              <p:tags r:id="rId7"/>
            </p:custDataLst>
          </p:nvPr>
        </p:nvSpPr>
        <p:spPr>
          <a:xfrm>
            <a:off x="6421567" y="5897336"/>
            <a:ext cx="3240186" cy="955902"/>
          </a:xfrm>
          <a:prstGeom prst="triangle">
            <a:avLst>
              <a:gd name="adj" fmla="val 361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3" name="图文排版_9"/>
          <p:cNvSpPr/>
          <p:nvPr>
            <p:custDataLst>
              <p:tags r:id="rId8"/>
            </p:custDataLst>
          </p:nvPr>
        </p:nvSpPr>
        <p:spPr>
          <a:xfrm>
            <a:off x="10034588" y="5845804"/>
            <a:ext cx="2162175" cy="1016000"/>
          </a:xfrm>
          <a:prstGeom prst="triangle">
            <a:avLst>
              <a:gd name="adj" fmla="val 768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4" name="图文排版_2"/>
          <p:cNvSpPr/>
          <p:nvPr>
            <p:custDataLst>
              <p:tags r:id="rId9"/>
            </p:custDataLst>
          </p:nvPr>
        </p:nvSpPr>
        <p:spPr>
          <a:xfrm>
            <a:off x="1122363" y="5228513"/>
            <a:ext cx="3847462" cy="1633291"/>
          </a:xfrm>
          <a:prstGeom prst="triangle">
            <a:avLst>
              <a:gd name="adj" fmla="val 511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5" name="图文排版_5"/>
          <p:cNvSpPr/>
          <p:nvPr>
            <p:custDataLst>
              <p:tags r:id="rId10"/>
            </p:custDataLst>
          </p:nvPr>
        </p:nvSpPr>
        <p:spPr>
          <a:xfrm>
            <a:off x="8228078" y="5060724"/>
            <a:ext cx="3240186" cy="1792514"/>
          </a:xfrm>
          <a:prstGeom prst="triangle">
            <a:avLst>
              <a:gd name="adj" fmla="val 28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pic>
        <p:nvPicPr>
          <p:cNvPr id="25" name="图片 24"/>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a:xfrm>
            <a:off x="5743530" y="1658604"/>
            <a:ext cx="5785227" cy="3586841"/>
          </a:xfrm>
          <a:prstGeom prst="rect">
            <a:avLst/>
          </a:prstGeom>
        </p:spPr>
      </p:pic>
      <p:sp>
        <p:nvSpPr>
          <p:cNvPr id="26" name="过渡页_1_4"/>
          <p:cNvSpPr txBox="1"/>
          <p:nvPr/>
        </p:nvSpPr>
        <p:spPr>
          <a:xfrm>
            <a:off x="1918969" y="1060162"/>
            <a:ext cx="1126077" cy="48872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rPr>
              <a:t>优点</a:t>
            </a:r>
          </a:p>
        </p:txBody>
      </p:sp>
      <p:grpSp>
        <p:nvGrpSpPr>
          <p:cNvPr id="16" name="图形 1325">
            <a:extLst>
              <a:ext uri="{FF2B5EF4-FFF2-40B4-BE49-F238E27FC236}">
                <a16:creationId xmlns:a16="http://schemas.microsoft.com/office/drawing/2014/main" id="{589D3C61-C1E7-239A-1689-D37ECB05CDEC}"/>
              </a:ext>
            </a:extLst>
          </p:cNvPr>
          <p:cNvGrpSpPr/>
          <p:nvPr/>
        </p:nvGrpSpPr>
        <p:grpSpPr>
          <a:xfrm>
            <a:off x="790989" y="612760"/>
            <a:ext cx="662747" cy="517325"/>
            <a:chOff x="5613549" y="2341569"/>
            <a:chExt cx="477374" cy="372627"/>
          </a:xfrm>
          <a:solidFill>
            <a:srgbClr val="118B42"/>
          </a:solidFill>
        </p:grpSpPr>
        <p:sp>
          <p:nvSpPr>
            <p:cNvPr id="17" name="任意多边形: 形状 16">
              <a:extLst>
                <a:ext uri="{FF2B5EF4-FFF2-40B4-BE49-F238E27FC236}">
                  <a16:creationId xmlns:a16="http://schemas.microsoft.com/office/drawing/2014/main" id="{AECB2ACD-C739-5A15-9297-5061F8A7CF41}"/>
                </a:ext>
              </a:extLst>
            </p:cNvPr>
            <p:cNvSpPr/>
            <p:nvPr>
              <p:custDataLst>
                <p:tags r:id="rId11"/>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18" name="任意多边形: 形状 17">
              <a:extLst>
                <a:ext uri="{FF2B5EF4-FFF2-40B4-BE49-F238E27FC236}">
                  <a16:creationId xmlns:a16="http://schemas.microsoft.com/office/drawing/2014/main" id="{0D553553-A7A6-00BD-1087-95B81B7EB448}"/>
                </a:ext>
              </a:extLst>
            </p:cNvPr>
            <p:cNvSpPr/>
            <p:nvPr>
              <p:custDataLst>
                <p:tags r:id="rId12"/>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过渡页_1_3"/>
          <p:cNvSpPr txBox="1"/>
          <p:nvPr/>
        </p:nvSpPr>
        <p:spPr>
          <a:xfrm>
            <a:off x="1880611" y="378980"/>
            <a:ext cx="2462213"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自动驾驶汽车</a:t>
            </a:r>
          </a:p>
        </p:txBody>
      </p:sp>
      <p:sp>
        <p:nvSpPr>
          <p:cNvPr id="5" name="过渡页_1_4"/>
          <p:cNvSpPr txBox="1"/>
          <p:nvPr/>
        </p:nvSpPr>
        <p:spPr>
          <a:xfrm>
            <a:off x="600706" y="2896098"/>
            <a:ext cx="4518866" cy="86895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rPr>
              <a:t>道德决策：一辆刹车失灵的自动驾驶汽车全速驶向一位老奶奶和一个小朋友</a:t>
            </a:r>
          </a:p>
        </p:txBody>
      </p:sp>
      <p:cxnSp>
        <p:nvCxnSpPr>
          <p:cNvPr id="6" name="过渡页_1_5"/>
          <p:cNvCxnSpPr/>
          <p:nvPr>
            <p:custDataLst>
              <p:tags r:id="rId1"/>
            </p:custDataLst>
          </p:nvPr>
        </p:nvCxnSpPr>
        <p:spPr>
          <a:xfrm>
            <a:off x="1928494" y="999883"/>
            <a:ext cx="3209925"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custDataLst>
              <p:tags r:id="rId2"/>
            </p:custDataLst>
          </p:nvPr>
        </p:nvSpPr>
        <p:spPr>
          <a:xfrm>
            <a:off x="0" y="5984876"/>
            <a:ext cx="12192000" cy="873125"/>
          </a:xfrm>
          <a:custGeom>
            <a:avLst/>
            <a:gdLst>
              <a:gd name="connsiteX0" fmla="*/ 0 w 12192000"/>
              <a:gd name="connsiteY0" fmla="*/ 0 h 873125"/>
              <a:gd name="connsiteX1" fmla="*/ 12192000 w 12192000"/>
              <a:gd name="connsiteY1" fmla="*/ 0 h 873125"/>
              <a:gd name="connsiteX2" fmla="*/ 12192000 w 12192000"/>
              <a:gd name="connsiteY2" fmla="*/ 873125 h 873125"/>
              <a:gd name="connsiteX3" fmla="*/ 8403035 w 12192000"/>
              <a:gd name="connsiteY3" fmla="*/ 873125 h 873125"/>
              <a:gd name="connsiteX4" fmla="*/ 8945166 w 12192000"/>
              <a:gd name="connsiteY4" fmla="*/ 1 h 873125"/>
              <a:gd name="connsiteX5" fmla="*/ 3246834 w 12192000"/>
              <a:gd name="connsiteY5" fmla="*/ 1 h 873125"/>
              <a:gd name="connsiteX6" fmla="*/ 3788966 w 12192000"/>
              <a:gd name="connsiteY6" fmla="*/ 873125 h 873125"/>
              <a:gd name="connsiteX7" fmla="*/ 0 w 12192000"/>
              <a:gd name="connsiteY7" fmla="*/ 873125 h 873125"/>
              <a:gd name="connsiteX8" fmla="*/ 0 w 12192000"/>
              <a:gd name="connsiteY8"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873125">
                <a:moveTo>
                  <a:pt x="0" y="0"/>
                </a:moveTo>
                <a:lnTo>
                  <a:pt x="12192000" y="0"/>
                </a:lnTo>
                <a:lnTo>
                  <a:pt x="12192000" y="873125"/>
                </a:lnTo>
                <a:lnTo>
                  <a:pt x="8403035" y="873125"/>
                </a:lnTo>
                <a:lnTo>
                  <a:pt x="8945166" y="1"/>
                </a:lnTo>
                <a:lnTo>
                  <a:pt x="3246834" y="1"/>
                </a:lnTo>
                <a:lnTo>
                  <a:pt x="3788966" y="873125"/>
                </a:lnTo>
                <a:lnTo>
                  <a:pt x="0" y="873125"/>
                </a:lnTo>
                <a:lnTo>
                  <a:pt x="0" y="0"/>
                </a:lnTo>
                <a:close/>
              </a:path>
            </a:pathLst>
          </a:custGeom>
          <a:blipFill dpi="0" rotWithShape="1">
            <a:blip r:embed="rId14"/>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cs typeface="+mn-ea"/>
              <a:sym typeface="+mn-lt"/>
            </a:endParaRPr>
          </a:p>
        </p:txBody>
      </p:sp>
      <p:sp>
        <p:nvSpPr>
          <p:cNvPr id="8" name="图文排版_1"/>
          <p:cNvSpPr/>
          <p:nvPr>
            <p:custDataLst>
              <p:tags r:id="rId3"/>
            </p:custDataLst>
          </p:nvPr>
        </p:nvSpPr>
        <p:spPr>
          <a:xfrm>
            <a:off x="-4762" y="-4762"/>
            <a:ext cx="1219200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9" name="图文排版_2"/>
          <p:cNvSpPr/>
          <p:nvPr>
            <p:custDataLst>
              <p:tags r:id="rId4"/>
            </p:custDataLst>
          </p:nvPr>
        </p:nvSpPr>
        <p:spPr>
          <a:xfrm>
            <a:off x="-4762" y="5228513"/>
            <a:ext cx="3847462" cy="1633291"/>
          </a:xfrm>
          <a:prstGeom prst="triangle">
            <a:avLst>
              <a:gd name="adj" fmla="val 247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0" name="图文排版_3"/>
          <p:cNvSpPr/>
          <p:nvPr>
            <p:custDataLst>
              <p:tags r:id="rId5"/>
            </p:custDataLst>
          </p:nvPr>
        </p:nvSpPr>
        <p:spPr>
          <a:xfrm>
            <a:off x="3430865" y="5846763"/>
            <a:ext cx="2432915" cy="1016000"/>
          </a:xfrm>
          <a:prstGeom prst="triangle">
            <a:avLst>
              <a:gd name="adj" fmla="val 494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1" name="图文排版_4"/>
          <p:cNvSpPr/>
          <p:nvPr>
            <p:custDataLst>
              <p:tags r:id="rId6"/>
            </p:custDataLst>
          </p:nvPr>
        </p:nvSpPr>
        <p:spPr>
          <a:xfrm>
            <a:off x="4788682" y="5002547"/>
            <a:ext cx="2605113" cy="1850691"/>
          </a:xfrm>
          <a:prstGeom prst="triangle">
            <a:avLst>
              <a:gd name="adj" fmla="val 589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2" name="图文排版_5"/>
          <p:cNvSpPr/>
          <p:nvPr>
            <p:custDataLst>
              <p:tags r:id="rId7"/>
            </p:custDataLst>
          </p:nvPr>
        </p:nvSpPr>
        <p:spPr>
          <a:xfrm>
            <a:off x="6421567" y="5897336"/>
            <a:ext cx="3240186" cy="955902"/>
          </a:xfrm>
          <a:prstGeom prst="triangle">
            <a:avLst>
              <a:gd name="adj" fmla="val 361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3" name="图文排版_9"/>
          <p:cNvSpPr/>
          <p:nvPr>
            <p:custDataLst>
              <p:tags r:id="rId8"/>
            </p:custDataLst>
          </p:nvPr>
        </p:nvSpPr>
        <p:spPr>
          <a:xfrm>
            <a:off x="10034588" y="5845804"/>
            <a:ext cx="2162175" cy="1016000"/>
          </a:xfrm>
          <a:prstGeom prst="triangle">
            <a:avLst>
              <a:gd name="adj" fmla="val 768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4" name="图文排版_2"/>
          <p:cNvSpPr/>
          <p:nvPr>
            <p:custDataLst>
              <p:tags r:id="rId9"/>
            </p:custDataLst>
          </p:nvPr>
        </p:nvSpPr>
        <p:spPr>
          <a:xfrm>
            <a:off x="1122363" y="5228513"/>
            <a:ext cx="3847462" cy="1633291"/>
          </a:xfrm>
          <a:prstGeom prst="triangle">
            <a:avLst>
              <a:gd name="adj" fmla="val 511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5" name="图文排版_5"/>
          <p:cNvSpPr/>
          <p:nvPr>
            <p:custDataLst>
              <p:tags r:id="rId10"/>
            </p:custDataLst>
          </p:nvPr>
        </p:nvSpPr>
        <p:spPr>
          <a:xfrm>
            <a:off x="8228078" y="5060724"/>
            <a:ext cx="3240186" cy="1792514"/>
          </a:xfrm>
          <a:prstGeom prst="triangle">
            <a:avLst>
              <a:gd name="adj" fmla="val 28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pic>
        <p:nvPicPr>
          <p:cNvPr id="25" name="图片 24"/>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a:xfrm>
            <a:off x="5443000" y="1855454"/>
            <a:ext cx="6378825" cy="3189412"/>
          </a:xfrm>
          <a:prstGeom prst="rect">
            <a:avLst/>
          </a:prstGeom>
        </p:spPr>
      </p:pic>
      <p:sp>
        <p:nvSpPr>
          <p:cNvPr id="26" name="过渡页_1_4"/>
          <p:cNvSpPr txBox="1"/>
          <p:nvPr/>
        </p:nvSpPr>
        <p:spPr>
          <a:xfrm>
            <a:off x="1918969" y="1060162"/>
            <a:ext cx="1126077" cy="48872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2400" dirty="0">
                <a:solidFill>
                  <a:srgbClr val="000000"/>
                </a:solidFill>
                <a:latin typeface="思源黑体 CN Medium" panose="020B0600000000000000" pitchFamily="34" charset="-122"/>
                <a:ea typeface="思源黑体 CN Medium" panose="020B0600000000000000" pitchFamily="34" charset="-122"/>
                <a:cs typeface="+mn-ea"/>
                <a:sym typeface="+mn-lt"/>
              </a:rPr>
              <a:t>缺点</a:t>
            </a:r>
            <a:endParaRPr kumimoji="0" lang="zh-CN" altLang="en-US" sz="24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grpSp>
        <p:nvGrpSpPr>
          <p:cNvPr id="16" name="图形 1325">
            <a:extLst>
              <a:ext uri="{FF2B5EF4-FFF2-40B4-BE49-F238E27FC236}">
                <a16:creationId xmlns:a16="http://schemas.microsoft.com/office/drawing/2014/main" id="{E48AC683-C084-1D8A-C118-A5FAA601E66E}"/>
              </a:ext>
            </a:extLst>
          </p:cNvPr>
          <p:cNvGrpSpPr/>
          <p:nvPr/>
        </p:nvGrpSpPr>
        <p:grpSpPr>
          <a:xfrm>
            <a:off x="600706" y="741220"/>
            <a:ext cx="662747" cy="517325"/>
            <a:chOff x="5613549" y="2341569"/>
            <a:chExt cx="477374" cy="372627"/>
          </a:xfrm>
          <a:solidFill>
            <a:srgbClr val="118B42"/>
          </a:solidFill>
        </p:grpSpPr>
        <p:sp>
          <p:nvSpPr>
            <p:cNvPr id="17" name="任意多边形: 形状 16">
              <a:extLst>
                <a:ext uri="{FF2B5EF4-FFF2-40B4-BE49-F238E27FC236}">
                  <a16:creationId xmlns:a16="http://schemas.microsoft.com/office/drawing/2014/main" id="{07BC398A-5238-2528-6FD9-AC5BF6CE79FB}"/>
                </a:ext>
              </a:extLst>
            </p:cNvPr>
            <p:cNvSpPr/>
            <p:nvPr>
              <p:custDataLst>
                <p:tags r:id="rId11"/>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18" name="任意多边形: 形状 17">
              <a:extLst>
                <a:ext uri="{FF2B5EF4-FFF2-40B4-BE49-F238E27FC236}">
                  <a16:creationId xmlns:a16="http://schemas.microsoft.com/office/drawing/2014/main" id="{336AA5A1-A774-02E2-5CE6-27BDF6AA6247}"/>
                </a:ext>
              </a:extLst>
            </p:cNvPr>
            <p:cNvSpPr/>
            <p:nvPr>
              <p:custDataLst>
                <p:tags r:id="rId12"/>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640?wx_fmt=jpe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68" y="258998"/>
            <a:ext cx="17732661" cy="6608100"/>
          </a:xfrm>
          <a:prstGeom prst="rect">
            <a:avLst/>
          </a:prstGeom>
          <a:noFill/>
          <a:extLst>
            <a:ext uri="{909E8E84-426E-40DD-AFC4-6F175D3DCCD1}">
              <a14:hiddenFill xmlns:a14="http://schemas.microsoft.com/office/drawing/2010/main">
                <a:solidFill>
                  <a:srgbClr val="FFFFFF"/>
                </a:solidFill>
              </a14:hiddenFill>
            </a:ext>
          </a:extLst>
        </p:spPr>
      </p:pic>
      <p:sp>
        <p:nvSpPr>
          <p:cNvPr id="2" name="过渡页_1_1"/>
          <p:cNvSpPr/>
          <p:nvPr>
            <p:custDataLst>
              <p:tags r:id="rId1"/>
            </p:custDataLst>
          </p:nvPr>
        </p:nvSpPr>
        <p:spPr>
          <a:xfrm>
            <a:off x="3467898" y="2514693"/>
            <a:ext cx="1278460" cy="1278458"/>
          </a:xfrm>
          <a:prstGeom prst="frame">
            <a:avLst>
              <a:gd name="adj1" fmla="val 4921"/>
            </a:avLst>
          </a:prstGeom>
          <a:gradFill flip="none" rotWithShape="1">
            <a:gsLst>
              <a:gs pos="0">
                <a:srgbClr val="2B4663"/>
              </a:gs>
              <a:gs pos="99000">
                <a:srgbClr val="5C788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i="0" u="none" strike="noStrike" kern="1200" cap="none" spc="0" normalizeH="0" baseline="0" noProof="0">
              <a:ln>
                <a:noFill/>
              </a:ln>
              <a:solidFill>
                <a:srgbClr val="303030"/>
              </a:solidFill>
              <a:effectLst/>
              <a:uLnTx/>
              <a:uFillTx/>
              <a:latin typeface="思源黑体 CN Medium" panose="020B0600000000000000" pitchFamily="34" charset="-122"/>
              <a:cs typeface="+mn-ea"/>
              <a:sym typeface="+mn-lt"/>
            </a:endParaRPr>
          </a:p>
        </p:txBody>
      </p:sp>
      <p:sp>
        <p:nvSpPr>
          <p:cNvPr id="3" name="过渡页_1_2"/>
          <p:cNvSpPr/>
          <p:nvPr>
            <p:custDataLst>
              <p:tags r:id="rId2"/>
            </p:custDataLst>
          </p:nvPr>
        </p:nvSpPr>
        <p:spPr>
          <a:xfrm>
            <a:off x="3701570" y="2738424"/>
            <a:ext cx="811120" cy="830997"/>
          </a:xfrm>
          <a:prstGeom prst="rect">
            <a:avLst/>
          </a:prstGeom>
        </p:spPr>
        <p:txBody>
          <a:bodyPr wrap="none"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540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03</a:t>
            </a:r>
          </a:p>
        </p:txBody>
      </p:sp>
      <p:sp>
        <p:nvSpPr>
          <p:cNvPr id="4" name="过渡页_1_3"/>
          <p:cNvSpPr txBox="1"/>
          <p:nvPr/>
        </p:nvSpPr>
        <p:spPr>
          <a:xfrm>
            <a:off x="5142444" y="2471748"/>
            <a:ext cx="3693319"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accent1"/>
                </a:solidFill>
                <a:latin typeface="思源黑体 CN Medium" panose="020B0600000000000000" pitchFamily="34" charset="-122"/>
                <a:ea typeface="思源黑体 CN Medium" panose="020B0600000000000000" pitchFamily="34" charset="-122"/>
                <a:cs typeface="+mn-ea"/>
                <a:sym typeface="+mn-lt"/>
              </a:rPr>
              <a:t>人工智能的艺术创作</a:t>
            </a:r>
            <a:endParaRPr kumimoji="0" lang="zh-CN" altLang="en-US" sz="32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5" name="过渡页_1_4"/>
          <p:cNvSpPr txBox="1"/>
          <p:nvPr/>
        </p:nvSpPr>
        <p:spPr>
          <a:xfrm>
            <a:off x="5180802" y="3224431"/>
            <a:ext cx="3543300" cy="6082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rPr>
              <a:t>人工智能在文化领域的应用引发了不少有趣的伦理思考</a:t>
            </a:r>
          </a:p>
        </p:txBody>
      </p:sp>
      <p:cxnSp>
        <p:nvCxnSpPr>
          <p:cNvPr id="6" name="过渡页_1_5"/>
          <p:cNvCxnSpPr/>
          <p:nvPr>
            <p:custDataLst>
              <p:tags r:id="rId3"/>
            </p:custDataLst>
          </p:nvPr>
        </p:nvCxnSpPr>
        <p:spPr>
          <a:xfrm>
            <a:off x="5190327" y="3092651"/>
            <a:ext cx="3209925"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custDataLst>
              <p:tags r:id="rId4"/>
            </p:custDataLst>
          </p:nvPr>
        </p:nvSpPr>
        <p:spPr>
          <a:xfrm>
            <a:off x="0" y="5984876"/>
            <a:ext cx="12192000" cy="873125"/>
          </a:xfrm>
          <a:custGeom>
            <a:avLst/>
            <a:gdLst>
              <a:gd name="connsiteX0" fmla="*/ 0 w 12192000"/>
              <a:gd name="connsiteY0" fmla="*/ 0 h 873125"/>
              <a:gd name="connsiteX1" fmla="*/ 12192000 w 12192000"/>
              <a:gd name="connsiteY1" fmla="*/ 0 h 873125"/>
              <a:gd name="connsiteX2" fmla="*/ 12192000 w 12192000"/>
              <a:gd name="connsiteY2" fmla="*/ 873125 h 873125"/>
              <a:gd name="connsiteX3" fmla="*/ 8403035 w 12192000"/>
              <a:gd name="connsiteY3" fmla="*/ 873125 h 873125"/>
              <a:gd name="connsiteX4" fmla="*/ 8945166 w 12192000"/>
              <a:gd name="connsiteY4" fmla="*/ 1 h 873125"/>
              <a:gd name="connsiteX5" fmla="*/ 3246834 w 12192000"/>
              <a:gd name="connsiteY5" fmla="*/ 1 h 873125"/>
              <a:gd name="connsiteX6" fmla="*/ 3788966 w 12192000"/>
              <a:gd name="connsiteY6" fmla="*/ 873125 h 873125"/>
              <a:gd name="connsiteX7" fmla="*/ 0 w 12192000"/>
              <a:gd name="connsiteY7" fmla="*/ 873125 h 873125"/>
              <a:gd name="connsiteX8" fmla="*/ 0 w 12192000"/>
              <a:gd name="connsiteY8"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873125">
                <a:moveTo>
                  <a:pt x="0" y="0"/>
                </a:moveTo>
                <a:lnTo>
                  <a:pt x="12192000" y="0"/>
                </a:lnTo>
                <a:lnTo>
                  <a:pt x="12192000" y="873125"/>
                </a:lnTo>
                <a:lnTo>
                  <a:pt x="8403035" y="873125"/>
                </a:lnTo>
                <a:lnTo>
                  <a:pt x="8945166" y="1"/>
                </a:lnTo>
                <a:lnTo>
                  <a:pt x="3246834" y="1"/>
                </a:lnTo>
                <a:lnTo>
                  <a:pt x="3788966" y="873125"/>
                </a:lnTo>
                <a:lnTo>
                  <a:pt x="0" y="873125"/>
                </a:lnTo>
                <a:lnTo>
                  <a:pt x="0" y="0"/>
                </a:lnTo>
                <a:close/>
              </a:path>
            </a:pathLst>
          </a:custGeom>
          <a:blipFill dpi="0" rotWithShape="1">
            <a:blip r:embed="rId17"/>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cs typeface="+mn-ea"/>
              <a:sym typeface="+mn-lt"/>
            </a:endParaRPr>
          </a:p>
        </p:txBody>
      </p:sp>
      <p:sp>
        <p:nvSpPr>
          <p:cNvPr id="8" name="图文排版_1"/>
          <p:cNvSpPr/>
          <p:nvPr>
            <p:custDataLst>
              <p:tags r:id="rId5"/>
            </p:custDataLst>
          </p:nvPr>
        </p:nvSpPr>
        <p:spPr>
          <a:xfrm>
            <a:off x="-4762" y="-4762"/>
            <a:ext cx="1219200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9" name="图文排版_2"/>
          <p:cNvSpPr/>
          <p:nvPr>
            <p:custDataLst>
              <p:tags r:id="rId6"/>
            </p:custDataLst>
          </p:nvPr>
        </p:nvSpPr>
        <p:spPr>
          <a:xfrm>
            <a:off x="-4762" y="5228513"/>
            <a:ext cx="3847462" cy="1633291"/>
          </a:xfrm>
          <a:prstGeom prst="triangle">
            <a:avLst>
              <a:gd name="adj" fmla="val 247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0" name="图文排版_3"/>
          <p:cNvSpPr/>
          <p:nvPr>
            <p:custDataLst>
              <p:tags r:id="rId7"/>
            </p:custDataLst>
          </p:nvPr>
        </p:nvSpPr>
        <p:spPr>
          <a:xfrm>
            <a:off x="3430865" y="5846763"/>
            <a:ext cx="2432915" cy="1016000"/>
          </a:xfrm>
          <a:prstGeom prst="triangle">
            <a:avLst>
              <a:gd name="adj" fmla="val 494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1" name="图文排版_4"/>
          <p:cNvSpPr/>
          <p:nvPr>
            <p:custDataLst>
              <p:tags r:id="rId8"/>
            </p:custDataLst>
          </p:nvPr>
        </p:nvSpPr>
        <p:spPr>
          <a:xfrm>
            <a:off x="4788682" y="5002547"/>
            <a:ext cx="2605113" cy="1850691"/>
          </a:xfrm>
          <a:prstGeom prst="triangle">
            <a:avLst>
              <a:gd name="adj" fmla="val 589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2" name="图文排版_5"/>
          <p:cNvSpPr/>
          <p:nvPr>
            <p:custDataLst>
              <p:tags r:id="rId9"/>
            </p:custDataLst>
          </p:nvPr>
        </p:nvSpPr>
        <p:spPr>
          <a:xfrm>
            <a:off x="6421567" y="5897336"/>
            <a:ext cx="3240186" cy="955902"/>
          </a:xfrm>
          <a:prstGeom prst="triangle">
            <a:avLst>
              <a:gd name="adj" fmla="val 361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3" name="图文排版_9"/>
          <p:cNvSpPr/>
          <p:nvPr>
            <p:custDataLst>
              <p:tags r:id="rId10"/>
            </p:custDataLst>
          </p:nvPr>
        </p:nvSpPr>
        <p:spPr>
          <a:xfrm>
            <a:off x="10034588" y="5845804"/>
            <a:ext cx="2162175" cy="1016000"/>
          </a:xfrm>
          <a:prstGeom prst="triangle">
            <a:avLst>
              <a:gd name="adj" fmla="val 768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4" name="图文排版_2"/>
          <p:cNvSpPr/>
          <p:nvPr>
            <p:custDataLst>
              <p:tags r:id="rId11"/>
            </p:custDataLst>
          </p:nvPr>
        </p:nvSpPr>
        <p:spPr>
          <a:xfrm>
            <a:off x="1122363" y="5228513"/>
            <a:ext cx="3847462" cy="1633291"/>
          </a:xfrm>
          <a:prstGeom prst="triangle">
            <a:avLst>
              <a:gd name="adj" fmla="val 511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5" name="图文排版_5"/>
          <p:cNvSpPr/>
          <p:nvPr>
            <p:custDataLst>
              <p:tags r:id="rId12"/>
            </p:custDataLst>
          </p:nvPr>
        </p:nvSpPr>
        <p:spPr>
          <a:xfrm>
            <a:off x="8228078" y="5060724"/>
            <a:ext cx="3240186" cy="1792514"/>
          </a:xfrm>
          <a:prstGeom prst="triangle">
            <a:avLst>
              <a:gd name="adj" fmla="val 28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grpSp>
        <p:nvGrpSpPr>
          <p:cNvPr id="17" name="图形 1325"/>
          <p:cNvGrpSpPr/>
          <p:nvPr/>
        </p:nvGrpSpPr>
        <p:grpSpPr>
          <a:xfrm>
            <a:off x="5602997" y="720306"/>
            <a:ext cx="976482" cy="762219"/>
            <a:chOff x="5613549" y="2341569"/>
            <a:chExt cx="477374" cy="372627"/>
          </a:xfrm>
          <a:solidFill>
            <a:srgbClr val="118B42"/>
          </a:solidFill>
        </p:grpSpPr>
        <p:sp>
          <p:nvSpPr>
            <p:cNvPr id="18" name="任意多边形: 形状 17"/>
            <p:cNvSpPr/>
            <p:nvPr>
              <p:custDataLst>
                <p:tags r:id="rId13"/>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19" name="任意多边形: 形状 18"/>
            <p:cNvSpPr/>
            <p:nvPr>
              <p:custDataLst>
                <p:tags r:id="rId14"/>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PT_6"/>
          <p:cNvSpPr/>
          <p:nvPr/>
        </p:nvSpPr>
        <p:spPr>
          <a:xfrm>
            <a:off x="8475100" y="4821216"/>
            <a:ext cx="2814532" cy="1501565"/>
          </a:xfrm>
          <a:prstGeom prst="rect">
            <a:avLst/>
          </a:prstGeom>
          <a:noFill/>
        </p:spPr>
        <p:txBody>
          <a:bodyPr wrap="square">
            <a:spAutoFit/>
          </a:bodyPr>
          <a:lstStyle/>
          <a:p>
            <a:pPr algn="just">
              <a:lnSpc>
                <a:spcPct val="130000"/>
              </a:lnSpc>
            </a:pP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2019</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年，中国科技公司华为宣布，人工智能算法已能够完成</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第</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8</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号交响曲</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的最后两个乐章，这是舒伯特在</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1822</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年，即</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197</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年前开始创作的最终未完成的一件作品</a:t>
            </a:r>
            <a:r>
              <a:rPr lang="zh-CN" altLang="en-US" sz="1600" dirty="0">
                <a:solidFill>
                  <a:srgbClr val="000000"/>
                </a:solidFill>
                <a:latin typeface="思源黑体 CN Medium" panose="020B0600000000000000" pitchFamily="34" charset="-122"/>
                <a:ea typeface="思源黑体 CN Medium" panose="020B0600000000000000" pitchFamily="34" charset="-122"/>
                <a:cs typeface="+mn-ea"/>
                <a:sym typeface="+mn-lt"/>
              </a:rPr>
              <a:t>。</a:t>
            </a:r>
          </a:p>
        </p:txBody>
      </p:sp>
      <p:sp>
        <p:nvSpPr>
          <p:cNvPr id="26" name="PPT_7"/>
          <p:cNvSpPr/>
          <p:nvPr/>
        </p:nvSpPr>
        <p:spPr>
          <a:xfrm>
            <a:off x="1073020" y="4821216"/>
            <a:ext cx="2814531" cy="1185324"/>
          </a:xfrm>
          <a:prstGeom prst="rect">
            <a:avLst/>
          </a:prstGeom>
          <a:noFill/>
        </p:spPr>
        <p:txBody>
          <a:bodyPr wrap="square">
            <a:spAutoFit/>
          </a:bodyPr>
          <a:lstStyle/>
          <a:p>
            <a:pPr algn="just">
              <a:lnSpc>
                <a:spcPct val="130000"/>
              </a:lnSpc>
            </a:pP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在伦勃朗去世</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351</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年后的</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2016</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年，一幅伦勃朗风格的画作</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下一个伦勃朗</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经由计算机设计，采用</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3D</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打印制作出来。</a:t>
            </a:r>
          </a:p>
        </p:txBody>
      </p:sp>
      <p:sp>
        <p:nvSpPr>
          <p:cNvPr id="27" name="PPT_8"/>
          <p:cNvSpPr/>
          <p:nvPr/>
        </p:nvSpPr>
        <p:spPr>
          <a:xfrm>
            <a:off x="4858948" y="4826645"/>
            <a:ext cx="2814533" cy="905248"/>
          </a:xfrm>
          <a:prstGeom prst="rect">
            <a:avLst/>
          </a:prstGeom>
          <a:noFill/>
        </p:spPr>
        <p:txBody>
          <a:bodyPr wrap="square">
            <a:spAutoFit/>
          </a:bodyPr>
          <a:lstStyle/>
          <a:p>
            <a:pPr algn="just">
              <a:lnSpc>
                <a:spcPct val="130000"/>
              </a:lnSpc>
            </a:pP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2017</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年</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5</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月，微软小冰首次出版了一本完全由</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AI</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生成的中文诗集</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阳光失了玻璃窗</a:t>
            </a:r>
            <a:r>
              <a:rPr lang="en-US" altLang="zh-CN" sz="1400" dirty="0">
                <a:solidFill>
                  <a:srgbClr val="000000"/>
                </a:solidFill>
                <a:latin typeface="思源黑体 CN Medium" panose="020B0600000000000000" pitchFamily="34" charset="-122"/>
                <a:ea typeface="思源黑体 CN Medium" panose="020B0600000000000000" pitchFamily="34" charset="-122"/>
                <a:cs typeface="+mn-ea"/>
                <a:sym typeface="+mn-lt"/>
              </a:rPr>
              <a:t>》</a:t>
            </a: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a:t>
            </a:r>
          </a:p>
        </p:txBody>
      </p:sp>
      <p:sp>
        <p:nvSpPr>
          <p:cNvPr id="28" name="PPT_9"/>
          <p:cNvSpPr/>
          <p:nvPr>
            <p:custDataLst>
              <p:tags r:id="rId1"/>
            </p:custDataLst>
          </p:nvPr>
        </p:nvSpPr>
        <p:spPr>
          <a:xfrm>
            <a:off x="8207323" y="4049539"/>
            <a:ext cx="3170617" cy="591656"/>
          </a:xfrm>
          <a:prstGeom prst="roundRect">
            <a:avLst/>
          </a:prstGeom>
          <a:solidFill>
            <a:schemeClr val="lt1">
              <a:lumMod val="85000"/>
            </a:schemeClr>
          </a:solidFill>
          <a:ln w="19050">
            <a:gradFill flip="none" rotWithShape="1">
              <a:gsLst>
                <a:gs pos="0">
                  <a:srgbClr val="D9D9D9">
                    <a:lumMod val="85000"/>
                  </a:srgbClr>
                </a:gs>
                <a:gs pos="100000">
                  <a:srgbClr val="FFFFFF"/>
                </a:gs>
              </a:gsLst>
              <a:lin ang="2700000" scaled="0"/>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dk1">
                    <a:lumMod val="65000"/>
                    <a:lumOff val="35000"/>
                  </a:schemeClr>
                </a:solidFill>
                <a:latin typeface="思源黑体 CN Medium" panose="020B0600000000000000" pitchFamily="34" charset="-122"/>
                <a:ea typeface="思源黑体 CN Medium" panose="020B0600000000000000" pitchFamily="34" charset="-122"/>
                <a:cs typeface="+mn-ea"/>
                <a:sym typeface="+mn-lt"/>
              </a:rPr>
              <a:t> 华为智能手机续写舒伯特“未完成”交响曲 </a:t>
            </a:r>
          </a:p>
        </p:txBody>
      </p:sp>
      <p:sp>
        <p:nvSpPr>
          <p:cNvPr id="29" name="PPT_10"/>
          <p:cNvSpPr/>
          <p:nvPr>
            <p:custDataLst>
              <p:tags r:id="rId2"/>
            </p:custDataLst>
          </p:nvPr>
        </p:nvSpPr>
        <p:spPr>
          <a:xfrm>
            <a:off x="4747499" y="4049539"/>
            <a:ext cx="2814532" cy="591656"/>
          </a:xfrm>
          <a:prstGeom prst="roundRect">
            <a:avLst/>
          </a:prstGeom>
          <a:solidFill>
            <a:schemeClr val="lt1">
              <a:lumMod val="85000"/>
            </a:schemeClr>
          </a:solidFill>
          <a:ln w="19050">
            <a:gradFill flip="none" rotWithShape="1">
              <a:gsLst>
                <a:gs pos="0">
                  <a:srgbClr val="D9D9D9">
                    <a:lumMod val="85000"/>
                  </a:srgbClr>
                </a:gs>
                <a:gs pos="100000">
                  <a:srgbClr val="FFFFFF"/>
                </a:gs>
              </a:gsLst>
              <a:lin ang="2700000" scaled="0"/>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dk1">
                    <a:lumMod val="65000"/>
                    <a:lumOff val="35000"/>
                  </a:schemeClr>
                </a:solidFill>
                <a:latin typeface="思源黑体 CN Medium" panose="020B0600000000000000" pitchFamily="34" charset="-122"/>
                <a:ea typeface="思源黑体 CN Medium" panose="020B0600000000000000" pitchFamily="34" charset="-122"/>
                <a:cs typeface="+mn-ea"/>
                <a:sym typeface="+mn-lt"/>
              </a:rPr>
              <a:t>少女诗人小冰</a:t>
            </a:r>
          </a:p>
        </p:txBody>
      </p:sp>
      <p:sp>
        <p:nvSpPr>
          <p:cNvPr id="30" name="PPT_11"/>
          <p:cNvSpPr/>
          <p:nvPr>
            <p:custDataLst>
              <p:tags r:id="rId3"/>
            </p:custDataLst>
          </p:nvPr>
        </p:nvSpPr>
        <p:spPr>
          <a:xfrm>
            <a:off x="883373" y="4049539"/>
            <a:ext cx="3004178" cy="591656"/>
          </a:xfrm>
          <a:prstGeom prst="roundRect">
            <a:avLst/>
          </a:prstGeom>
          <a:solidFill>
            <a:schemeClr val="lt1">
              <a:lumMod val="85000"/>
            </a:schemeClr>
          </a:solidFill>
          <a:ln w="19050">
            <a:gradFill flip="none" rotWithShape="1">
              <a:gsLst>
                <a:gs pos="0">
                  <a:srgbClr val="D9D9D9">
                    <a:lumMod val="85000"/>
                  </a:srgbClr>
                </a:gs>
                <a:gs pos="100000">
                  <a:srgbClr val="FFFFFF"/>
                </a:gs>
              </a:gsLst>
              <a:lin ang="2700000" scaled="0"/>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dk1">
                    <a:lumMod val="65000"/>
                    <a:lumOff val="35000"/>
                  </a:schemeClr>
                </a:solidFill>
                <a:latin typeface="思源黑体 CN Medium" panose="020B0600000000000000" pitchFamily="34" charset="-122"/>
                <a:ea typeface="思源黑体 CN Medium" panose="020B0600000000000000" pitchFamily="34" charset="-122"/>
                <a:cs typeface="+mn-ea"/>
                <a:sym typeface="+mn-lt"/>
              </a:rPr>
              <a:t>我们能教会计算机像伦勃朗那样作画吗？</a:t>
            </a:r>
          </a:p>
        </p:txBody>
      </p:sp>
      <p:sp>
        <p:nvSpPr>
          <p:cNvPr id="45" name="PPT_21"/>
          <p:cNvSpPr txBox="1"/>
          <p:nvPr>
            <p:custDataLst>
              <p:tags r:id="rId4"/>
            </p:custDataLst>
          </p:nvPr>
        </p:nvSpPr>
        <p:spPr>
          <a:xfrm>
            <a:off x="1389034" y="422618"/>
            <a:ext cx="4450714" cy="633187"/>
          </a:xfrm>
          <a:prstGeom prst="rect">
            <a:avLst/>
          </a:prstGeom>
          <a:noFill/>
        </p:spPr>
        <p:txBody>
          <a:bodyPr wrap="square" rtlCol="0">
            <a:spAutoFit/>
          </a:bodyPr>
          <a:lstStyle/>
          <a:p>
            <a:pPr>
              <a:lnSpc>
                <a:spcPct val="120000"/>
              </a:lnSpc>
            </a:pPr>
            <a:r>
              <a:rPr lang="zh-CN" altLang="en-US" sz="3200" b="1" dirty="0">
                <a:solidFill>
                  <a:schemeClr val="accent1"/>
                </a:solidFill>
                <a:latin typeface="思源黑体 CN Medium" panose="020B0600000000000000" pitchFamily="34" charset="-122"/>
                <a:ea typeface="思源黑体 CN Medium" panose="020B0600000000000000" pitchFamily="34" charset="-122"/>
                <a:cs typeface="+mn-ea"/>
                <a:sym typeface="+mn-lt"/>
              </a:rPr>
              <a:t>艺术创作中的应用形式</a:t>
            </a:r>
          </a:p>
        </p:txBody>
      </p:sp>
      <p:grpSp>
        <p:nvGrpSpPr>
          <p:cNvPr id="47" name="图形 1325"/>
          <p:cNvGrpSpPr/>
          <p:nvPr/>
        </p:nvGrpSpPr>
        <p:grpSpPr>
          <a:xfrm>
            <a:off x="521538" y="538480"/>
            <a:ext cx="662747" cy="517325"/>
            <a:chOff x="5613549" y="2341569"/>
            <a:chExt cx="477374" cy="372627"/>
          </a:xfrm>
          <a:solidFill>
            <a:srgbClr val="118B42"/>
          </a:solidFill>
        </p:grpSpPr>
        <p:sp>
          <p:nvSpPr>
            <p:cNvPr id="48" name="任意多边形: 形状 47"/>
            <p:cNvSpPr/>
            <p:nvPr>
              <p:custDataLst>
                <p:tags r:id="rId5"/>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49" name="任意多边形: 形状 48"/>
            <p:cNvSpPr/>
            <p:nvPr>
              <p:custDataLst>
                <p:tags r:id="rId6"/>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pic>
        <p:nvPicPr>
          <p:cNvPr id="42" name="图片 41"/>
          <p:cNvPicPr>
            <a:picLocks noChangeAspect="1"/>
          </p:cNvPicPr>
          <p:nvPr/>
        </p:nvPicPr>
        <p:blipFill>
          <a:blip r:embed="rId8"/>
          <a:stretch>
            <a:fillRect/>
          </a:stretch>
        </p:blipFill>
        <p:spPr>
          <a:xfrm>
            <a:off x="7904522" y="1726164"/>
            <a:ext cx="3776220" cy="2143354"/>
          </a:xfrm>
          <a:prstGeom prst="rect">
            <a:avLst/>
          </a:prstGeom>
        </p:spPr>
      </p:pic>
      <p:pic>
        <p:nvPicPr>
          <p:cNvPr id="52" name="图片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2701" y="1726163"/>
            <a:ext cx="4185522" cy="2143355"/>
          </a:xfrm>
          <a:prstGeom prst="rect">
            <a:avLst/>
          </a:prstGeom>
        </p:spPr>
      </p:pic>
      <p:pic>
        <p:nvPicPr>
          <p:cNvPr id="53" name="图片 52"/>
          <p:cNvPicPr>
            <a:picLocks noChangeAspect="1"/>
          </p:cNvPicPr>
          <p:nvPr/>
        </p:nvPicPr>
        <p:blipFill rotWithShape="1">
          <a:blip r:embed="rId10"/>
          <a:srcRect l="4038" t="3772" b="4943"/>
          <a:stretch>
            <a:fillRect/>
          </a:stretch>
        </p:blipFill>
        <p:spPr>
          <a:xfrm>
            <a:off x="4858948" y="1726164"/>
            <a:ext cx="2591634" cy="21907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p:tgtEl>
                                          <p:spTgt spid="29"/>
                                        </p:tgtEl>
                                        <p:attrNameLst>
                                          <p:attrName>ppt_y</p:attrName>
                                        </p:attrNameLst>
                                      </p:cBhvr>
                                      <p:tavLst>
                                        <p:tav tm="0">
                                          <p:val>
                                            <p:strVal val="#ppt_y+#ppt_h*1.125000"/>
                                          </p:val>
                                        </p:tav>
                                        <p:tav tm="100000">
                                          <p:val>
                                            <p:strVal val="#ppt_y"/>
                                          </p:val>
                                        </p:tav>
                                      </p:tavLst>
                                    </p:anim>
                                    <p:animEffect transition="in" filter="wipe(up)">
                                      <p:cBhvr>
                                        <p:cTn id="12" dur="500"/>
                                        <p:tgtEl>
                                          <p:spTgt spid="2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p:tgtEl>
                                          <p:spTgt spid="30"/>
                                        </p:tgtEl>
                                        <p:attrNameLst>
                                          <p:attrName>ppt_y</p:attrName>
                                        </p:attrNameLst>
                                      </p:cBhvr>
                                      <p:tavLst>
                                        <p:tav tm="0">
                                          <p:val>
                                            <p:strVal val="#ppt_y+#ppt_h*1.125000"/>
                                          </p:val>
                                        </p:tav>
                                        <p:tav tm="100000">
                                          <p:val>
                                            <p:strVal val="#ppt_y"/>
                                          </p:val>
                                        </p:tav>
                                      </p:tavLst>
                                    </p:anim>
                                    <p:animEffect transition="in" filter="wipe(up)">
                                      <p:cBhvr>
                                        <p:cTn id="16" dur="500"/>
                                        <p:tgtEl>
                                          <p:spTgt spid="30"/>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p:tgtEl>
                                          <p:spTgt spid="25"/>
                                        </p:tgtEl>
                                        <p:attrNameLst>
                                          <p:attrName>ppt_y</p:attrName>
                                        </p:attrNameLst>
                                      </p:cBhvr>
                                      <p:tavLst>
                                        <p:tav tm="0">
                                          <p:val>
                                            <p:strVal val="#ppt_y-#ppt_h*1.125000"/>
                                          </p:val>
                                        </p:tav>
                                        <p:tav tm="100000">
                                          <p:val>
                                            <p:strVal val="#ppt_y"/>
                                          </p:val>
                                        </p:tav>
                                      </p:tavLst>
                                    </p:anim>
                                    <p:animEffect transition="in" filter="wipe(down)">
                                      <p:cBhvr>
                                        <p:cTn id="20" dur="500"/>
                                        <p:tgtEl>
                                          <p:spTgt spid="25"/>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p:tgtEl>
                                          <p:spTgt spid="26"/>
                                        </p:tgtEl>
                                        <p:attrNameLst>
                                          <p:attrName>ppt_y</p:attrName>
                                        </p:attrNameLst>
                                      </p:cBhvr>
                                      <p:tavLst>
                                        <p:tav tm="0">
                                          <p:val>
                                            <p:strVal val="#ppt_y-#ppt_h*1.125000"/>
                                          </p:val>
                                        </p:tav>
                                        <p:tav tm="100000">
                                          <p:val>
                                            <p:strVal val="#ppt_y"/>
                                          </p:val>
                                        </p:tav>
                                      </p:tavLst>
                                    </p:anim>
                                    <p:animEffect transition="in" filter="wipe(down)">
                                      <p:cBhvr>
                                        <p:cTn id="24" dur="500"/>
                                        <p:tgtEl>
                                          <p:spTgt spid="26"/>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p:tgtEl>
                                          <p:spTgt spid="27"/>
                                        </p:tgtEl>
                                        <p:attrNameLst>
                                          <p:attrName>ppt_y</p:attrName>
                                        </p:attrNameLst>
                                      </p:cBhvr>
                                      <p:tavLst>
                                        <p:tav tm="0">
                                          <p:val>
                                            <p:strVal val="#ppt_y-#ppt_h*1.125000"/>
                                          </p:val>
                                        </p:tav>
                                        <p:tav tm="100000">
                                          <p:val>
                                            <p:strVal val="#ppt_y"/>
                                          </p:val>
                                        </p:tav>
                                      </p:tavLst>
                                    </p:anim>
                                    <p:animEffect transition="in" filter="wipe(down)">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bldLvl="0" animBg="1"/>
      <p:bldP spid="29" grpId="0" bldLvl="0" animBg="1"/>
      <p:bldP spid="3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PT_1"/>
          <p:cNvSpPr>
            <a:spLocks noEditPoints="1"/>
          </p:cNvSpPr>
          <p:nvPr>
            <p:custDataLst>
              <p:tags r:id="rId1"/>
            </p:custDataLst>
          </p:nvPr>
        </p:nvSpPr>
        <p:spPr bwMode="auto">
          <a:xfrm>
            <a:off x="4800600" y="3489267"/>
            <a:ext cx="2744788" cy="2257426"/>
          </a:xfrm>
          <a:custGeom>
            <a:avLst/>
            <a:gdLst>
              <a:gd name="T0" fmla="*/ 720 w 1274"/>
              <a:gd name="T1" fmla="*/ 1045 h 1050"/>
              <a:gd name="T2" fmla="*/ 537 w 1274"/>
              <a:gd name="T3" fmla="*/ 802 h 1050"/>
              <a:gd name="T4" fmla="*/ 273 w 1274"/>
              <a:gd name="T5" fmla="*/ 701 h 1050"/>
              <a:gd name="T6" fmla="*/ 45 w 1274"/>
              <a:gd name="T7" fmla="*/ 596 h 1050"/>
              <a:gd name="T8" fmla="*/ 176 w 1274"/>
              <a:gd name="T9" fmla="*/ 247 h 1050"/>
              <a:gd name="T10" fmla="*/ 407 w 1274"/>
              <a:gd name="T11" fmla="*/ 36 h 1050"/>
              <a:gd name="T12" fmla="*/ 474 w 1274"/>
              <a:gd name="T13" fmla="*/ 46 h 1050"/>
              <a:gd name="T14" fmla="*/ 663 w 1274"/>
              <a:gd name="T15" fmla="*/ 5 h 1050"/>
              <a:gd name="T16" fmla="*/ 919 w 1274"/>
              <a:gd name="T17" fmla="*/ 61 h 1050"/>
              <a:gd name="T18" fmla="*/ 1248 w 1274"/>
              <a:gd name="T19" fmla="*/ 543 h 1050"/>
              <a:gd name="T20" fmla="*/ 1225 w 1274"/>
              <a:gd name="T21" fmla="*/ 811 h 1050"/>
              <a:gd name="T22" fmla="*/ 997 w 1274"/>
              <a:gd name="T23" fmla="*/ 994 h 1050"/>
              <a:gd name="T24" fmla="*/ 932 w 1274"/>
              <a:gd name="T25" fmla="*/ 984 h 1050"/>
              <a:gd name="T26" fmla="*/ 578 w 1274"/>
              <a:gd name="T27" fmla="*/ 721 h 1050"/>
              <a:gd name="T28" fmla="*/ 607 w 1274"/>
              <a:gd name="T29" fmla="*/ 761 h 1050"/>
              <a:gd name="T30" fmla="*/ 624 w 1274"/>
              <a:gd name="T31" fmla="*/ 911 h 1050"/>
              <a:gd name="T32" fmla="*/ 770 w 1274"/>
              <a:gd name="T33" fmla="*/ 991 h 1050"/>
              <a:gd name="T34" fmla="*/ 934 w 1274"/>
              <a:gd name="T35" fmla="*/ 922 h 1050"/>
              <a:gd name="T36" fmla="*/ 997 w 1274"/>
              <a:gd name="T37" fmla="*/ 934 h 1050"/>
              <a:gd name="T38" fmla="*/ 1136 w 1274"/>
              <a:gd name="T39" fmla="*/ 658 h 1050"/>
              <a:gd name="T40" fmla="*/ 1190 w 1274"/>
              <a:gd name="T41" fmla="*/ 530 h 1050"/>
              <a:gd name="T42" fmla="*/ 1041 w 1274"/>
              <a:gd name="T43" fmla="*/ 295 h 1050"/>
              <a:gd name="T44" fmla="*/ 788 w 1274"/>
              <a:gd name="T45" fmla="*/ 136 h 1050"/>
              <a:gd name="T46" fmla="*/ 651 w 1274"/>
              <a:gd name="T47" fmla="*/ 64 h 1050"/>
              <a:gd name="T48" fmla="*/ 500 w 1274"/>
              <a:gd name="T49" fmla="*/ 102 h 1050"/>
              <a:gd name="T50" fmla="*/ 444 w 1274"/>
              <a:gd name="T51" fmla="*/ 100 h 1050"/>
              <a:gd name="T52" fmla="*/ 239 w 1274"/>
              <a:gd name="T53" fmla="*/ 231 h 1050"/>
              <a:gd name="T54" fmla="*/ 210 w 1274"/>
              <a:gd name="T55" fmla="*/ 300 h 1050"/>
              <a:gd name="T56" fmla="*/ 95 w 1274"/>
              <a:gd name="T57" fmla="*/ 563 h 1050"/>
              <a:gd name="T58" fmla="*/ 281 w 1274"/>
              <a:gd name="T59" fmla="*/ 638 h 1050"/>
              <a:gd name="T60" fmla="*/ 434 w 1274"/>
              <a:gd name="T61" fmla="*/ 748 h 1050"/>
              <a:gd name="T62" fmla="*/ 562 w 1274"/>
              <a:gd name="T63" fmla="*/ 726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050">
                <a:moveTo>
                  <a:pt x="770" y="1050"/>
                </a:moveTo>
                <a:cubicBezTo>
                  <a:pt x="753" y="1050"/>
                  <a:pt x="736" y="1049"/>
                  <a:pt x="720" y="1045"/>
                </a:cubicBezTo>
                <a:cubicBezTo>
                  <a:pt x="659" y="1032"/>
                  <a:pt x="607" y="995"/>
                  <a:pt x="574" y="943"/>
                </a:cubicBezTo>
                <a:cubicBezTo>
                  <a:pt x="547" y="901"/>
                  <a:pt x="534" y="852"/>
                  <a:pt x="537" y="802"/>
                </a:cubicBezTo>
                <a:cubicBezTo>
                  <a:pt x="500" y="814"/>
                  <a:pt x="460" y="815"/>
                  <a:pt x="421" y="807"/>
                </a:cubicBezTo>
                <a:cubicBezTo>
                  <a:pt x="359" y="793"/>
                  <a:pt x="306" y="755"/>
                  <a:pt x="273" y="701"/>
                </a:cubicBezTo>
                <a:cubicBezTo>
                  <a:pt x="246" y="705"/>
                  <a:pt x="218" y="703"/>
                  <a:pt x="191" y="698"/>
                </a:cubicBezTo>
                <a:cubicBezTo>
                  <a:pt x="130" y="684"/>
                  <a:pt x="78" y="648"/>
                  <a:pt x="45" y="596"/>
                </a:cubicBezTo>
                <a:cubicBezTo>
                  <a:pt x="11" y="543"/>
                  <a:pt x="0" y="481"/>
                  <a:pt x="14" y="420"/>
                </a:cubicBezTo>
                <a:cubicBezTo>
                  <a:pt x="32" y="336"/>
                  <a:pt x="94" y="270"/>
                  <a:pt x="176" y="247"/>
                </a:cubicBezTo>
                <a:cubicBezTo>
                  <a:pt x="176" y="237"/>
                  <a:pt x="178" y="228"/>
                  <a:pt x="180" y="219"/>
                </a:cubicBezTo>
                <a:cubicBezTo>
                  <a:pt x="203" y="113"/>
                  <a:pt x="299" y="36"/>
                  <a:pt x="407" y="36"/>
                </a:cubicBezTo>
                <a:cubicBezTo>
                  <a:pt x="424" y="36"/>
                  <a:pt x="441" y="38"/>
                  <a:pt x="457" y="41"/>
                </a:cubicBezTo>
                <a:cubicBezTo>
                  <a:pt x="463" y="43"/>
                  <a:pt x="469" y="44"/>
                  <a:pt x="474" y="46"/>
                </a:cubicBezTo>
                <a:cubicBezTo>
                  <a:pt x="514" y="16"/>
                  <a:pt x="563" y="0"/>
                  <a:pt x="613" y="0"/>
                </a:cubicBezTo>
                <a:cubicBezTo>
                  <a:pt x="630" y="0"/>
                  <a:pt x="647" y="2"/>
                  <a:pt x="663" y="5"/>
                </a:cubicBezTo>
                <a:cubicBezTo>
                  <a:pt x="709" y="15"/>
                  <a:pt x="751" y="39"/>
                  <a:pt x="782" y="73"/>
                </a:cubicBezTo>
                <a:cubicBezTo>
                  <a:pt x="825" y="55"/>
                  <a:pt x="873" y="51"/>
                  <a:pt x="919" y="61"/>
                </a:cubicBezTo>
                <a:cubicBezTo>
                  <a:pt x="1021" y="84"/>
                  <a:pt x="1095" y="172"/>
                  <a:pt x="1101" y="274"/>
                </a:cubicBezTo>
                <a:cubicBezTo>
                  <a:pt x="1210" y="314"/>
                  <a:pt x="1274" y="427"/>
                  <a:pt x="1248" y="543"/>
                </a:cubicBezTo>
                <a:cubicBezTo>
                  <a:pt x="1240" y="580"/>
                  <a:pt x="1223" y="615"/>
                  <a:pt x="1198" y="644"/>
                </a:cubicBezTo>
                <a:cubicBezTo>
                  <a:pt x="1228" y="694"/>
                  <a:pt x="1237" y="754"/>
                  <a:pt x="1225" y="811"/>
                </a:cubicBezTo>
                <a:cubicBezTo>
                  <a:pt x="1201" y="917"/>
                  <a:pt x="1106" y="994"/>
                  <a:pt x="997" y="994"/>
                </a:cubicBezTo>
                <a:cubicBezTo>
                  <a:pt x="997" y="994"/>
                  <a:pt x="997" y="994"/>
                  <a:pt x="997" y="994"/>
                </a:cubicBezTo>
                <a:cubicBezTo>
                  <a:pt x="981" y="994"/>
                  <a:pt x="964" y="992"/>
                  <a:pt x="947" y="988"/>
                </a:cubicBezTo>
                <a:cubicBezTo>
                  <a:pt x="942" y="987"/>
                  <a:pt x="937" y="986"/>
                  <a:pt x="932" y="984"/>
                </a:cubicBezTo>
                <a:cubicBezTo>
                  <a:pt x="889" y="1027"/>
                  <a:pt x="831" y="1050"/>
                  <a:pt x="770" y="1050"/>
                </a:cubicBezTo>
                <a:moveTo>
                  <a:pt x="578" y="721"/>
                </a:moveTo>
                <a:cubicBezTo>
                  <a:pt x="585" y="721"/>
                  <a:pt x="591" y="724"/>
                  <a:pt x="597" y="728"/>
                </a:cubicBezTo>
                <a:cubicBezTo>
                  <a:pt x="607" y="736"/>
                  <a:pt x="611" y="749"/>
                  <a:pt x="607" y="761"/>
                </a:cubicBezTo>
                <a:cubicBezTo>
                  <a:pt x="604" y="768"/>
                  <a:pt x="602" y="774"/>
                  <a:pt x="601" y="781"/>
                </a:cubicBezTo>
                <a:cubicBezTo>
                  <a:pt x="591" y="826"/>
                  <a:pt x="599" y="872"/>
                  <a:pt x="624" y="911"/>
                </a:cubicBezTo>
                <a:cubicBezTo>
                  <a:pt x="649" y="950"/>
                  <a:pt x="688" y="976"/>
                  <a:pt x="733" y="986"/>
                </a:cubicBezTo>
                <a:cubicBezTo>
                  <a:pt x="745" y="989"/>
                  <a:pt x="757" y="991"/>
                  <a:pt x="770" y="991"/>
                </a:cubicBezTo>
                <a:cubicBezTo>
                  <a:pt x="820" y="991"/>
                  <a:pt x="868" y="969"/>
                  <a:pt x="901" y="930"/>
                </a:cubicBezTo>
                <a:cubicBezTo>
                  <a:pt x="909" y="921"/>
                  <a:pt x="923" y="917"/>
                  <a:pt x="934" y="922"/>
                </a:cubicBezTo>
                <a:cubicBezTo>
                  <a:pt x="943" y="925"/>
                  <a:pt x="951" y="928"/>
                  <a:pt x="960" y="930"/>
                </a:cubicBezTo>
                <a:cubicBezTo>
                  <a:pt x="972" y="932"/>
                  <a:pt x="985" y="934"/>
                  <a:pt x="997" y="934"/>
                </a:cubicBezTo>
                <a:cubicBezTo>
                  <a:pt x="1078" y="934"/>
                  <a:pt x="1149" y="877"/>
                  <a:pt x="1166" y="798"/>
                </a:cubicBezTo>
                <a:cubicBezTo>
                  <a:pt x="1177" y="749"/>
                  <a:pt x="1166" y="698"/>
                  <a:pt x="1136" y="658"/>
                </a:cubicBezTo>
                <a:cubicBezTo>
                  <a:pt x="1127" y="646"/>
                  <a:pt x="1128" y="629"/>
                  <a:pt x="1140" y="618"/>
                </a:cubicBezTo>
                <a:cubicBezTo>
                  <a:pt x="1165" y="595"/>
                  <a:pt x="1182" y="564"/>
                  <a:pt x="1190" y="530"/>
                </a:cubicBezTo>
                <a:cubicBezTo>
                  <a:pt x="1210" y="439"/>
                  <a:pt x="1155" y="349"/>
                  <a:pt x="1064" y="326"/>
                </a:cubicBezTo>
                <a:cubicBezTo>
                  <a:pt x="1050" y="322"/>
                  <a:pt x="1041" y="309"/>
                  <a:pt x="1041" y="295"/>
                </a:cubicBezTo>
                <a:cubicBezTo>
                  <a:pt x="1045" y="212"/>
                  <a:pt x="988" y="138"/>
                  <a:pt x="906" y="120"/>
                </a:cubicBezTo>
                <a:cubicBezTo>
                  <a:pt x="866" y="111"/>
                  <a:pt x="824" y="117"/>
                  <a:pt x="788" y="136"/>
                </a:cubicBezTo>
                <a:cubicBezTo>
                  <a:pt x="775" y="143"/>
                  <a:pt x="759" y="139"/>
                  <a:pt x="750" y="128"/>
                </a:cubicBezTo>
                <a:cubicBezTo>
                  <a:pt x="726" y="95"/>
                  <a:pt x="690" y="73"/>
                  <a:pt x="651" y="64"/>
                </a:cubicBezTo>
                <a:cubicBezTo>
                  <a:pt x="638" y="61"/>
                  <a:pt x="626" y="60"/>
                  <a:pt x="613" y="60"/>
                </a:cubicBezTo>
                <a:cubicBezTo>
                  <a:pt x="572" y="60"/>
                  <a:pt x="531" y="75"/>
                  <a:pt x="500" y="102"/>
                </a:cubicBezTo>
                <a:cubicBezTo>
                  <a:pt x="492" y="109"/>
                  <a:pt x="480" y="111"/>
                  <a:pt x="470" y="107"/>
                </a:cubicBezTo>
                <a:cubicBezTo>
                  <a:pt x="461" y="104"/>
                  <a:pt x="453" y="102"/>
                  <a:pt x="444" y="100"/>
                </a:cubicBezTo>
                <a:cubicBezTo>
                  <a:pt x="432" y="97"/>
                  <a:pt x="420" y="96"/>
                  <a:pt x="407" y="96"/>
                </a:cubicBezTo>
                <a:cubicBezTo>
                  <a:pt x="327" y="96"/>
                  <a:pt x="256" y="153"/>
                  <a:pt x="239" y="231"/>
                </a:cubicBezTo>
                <a:cubicBezTo>
                  <a:pt x="236" y="244"/>
                  <a:pt x="234" y="257"/>
                  <a:pt x="235" y="270"/>
                </a:cubicBezTo>
                <a:cubicBezTo>
                  <a:pt x="235" y="285"/>
                  <a:pt x="224" y="298"/>
                  <a:pt x="210" y="300"/>
                </a:cubicBezTo>
                <a:cubicBezTo>
                  <a:pt x="141" y="313"/>
                  <a:pt x="87" y="365"/>
                  <a:pt x="72" y="433"/>
                </a:cubicBezTo>
                <a:cubicBezTo>
                  <a:pt x="62" y="478"/>
                  <a:pt x="70" y="524"/>
                  <a:pt x="95" y="563"/>
                </a:cubicBezTo>
                <a:cubicBezTo>
                  <a:pt x="120" y="602"/>
                  <a:pt x="159" y="629"/>
                  <a:pt x="204" y="639"/>
                </a:cubicBezTo>
                <a:cubicBezTo>
                  <a:pt x="229" y="645"/>
                  <a:pt x="256" y="644"/>
                  <a:pt x="281" y="638"/>
                </a:cubicBezTo>
                <a:cubicBezTo>
                  <a:pt x="295" y="635"/>
                  <a:pt x="309" y="642"/>
                  <a:pt x="316" y="654"/>
                </a:cubicBezTo>
                <a:cubicBezTo>
                  <a:pt x="339" y="702"/>
                  <a:pt x="382" y="737"/>
                  <a:pt x="434" y="748"/>
                </a:cubicBezTo>
                <a:cubicBezTo>
                  <a:pt x="446" y="751"/>
                  <a:pt x="459" y="752"/>
                  <a:pt x="471" y="752"/>
                </a:cubicBezTo>
                <a:cubicBezTo>
                  <a:pt x="503" y="752"/>
                  <a:pt x="535" y="743"/>
                  <a:pt x="562" y="726"/>
                </a:cubicBezTo>
                <a:cubicBezTo>
                  <a:pt x="567" y="723"/>
                  <a:pt x="573" y="721"/>
                  <a:pt x="578" y="721"/>
                </a:cubicBezTo>
              </a:path>
            </a:pathLst>
          </a:custGeom>
          <a:solidFill>
            <a:srgbClr val="003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3" name="PPT_2"/>
          <p:cNvSpPr>
            <a:spLocks noEditPoints="1"/>
          </p:cNvSpPr>
          <p:nvPr>
            <p:custDataLst>
              <p:tags r:id="rId2"/>
            </p:custDataLst>
          </p:nvPr>
        </p:nvSpPr>
        <p:spPr bwMode="auto">
          <a:xfrm>
            <a:off x="6410325" y="4170305"/>
            <a:ext cx="835025" cy="835025"/>
          </a:xfrm>
          <a:custGeom>
            <a:avLst/>
            <a:gdLst>
              <a:gd name="T0" fmla="*/ 194 w 388"/>
              <a:gd name="T1" fmla="*/ 304 h 388"/>
              <a:gd name="T2" fmla="*/ 84 w 388"/>
              <a:gd name="T3" fmla="*/ 194 h 388"/>
              <a:gd name="T4" fmla="*/ 194 w 388"/>
              <a:gd name="T5" fmla="*/ 85 h 388"/>
              <a:gd name="T6" fmla="*/ 194 w 388"/>
              <a:gd name="T7" fmla="*/ 85 h 388"/>
              <a:gd name="T8" fmla="*/ 303 w 388"/>
              <a:gd name="T9" fmla="*/ 194 h 388"/>
              <a:gd name="T10" fmla="*/ 194 w 388"/>
              <a:gd name="T11" fmla="*/ 304 h 388"/>
              <a:gd name="T12" fmla="*/ 194 w 388"/>
              <a:gd name="T13" fmla="*/ 304 h 388"/>
              <a:gd name="T14" fmla="*/ 224 w 388"/>
              <a:gd name="T15" fmla="*/ 0 h 388"/>
              <a:gd name="T16" fmla="*/ 194 w 388"/>
              <a:gd name="T17" fmla="*/ 0 h 388"/>
              <a:gd name="T18" fmla="*/ 163 w 388"/>
              <a:gd name="T19" fmla="*/ 0 h 388"/>
              <a:gd name="T20" fmla="*/ 163 w 388"/>
              <a:gd name="T21" fmla="*/ 29 h 388"/>
              <a:gd name="T22" fmla="*/ 99 w 388"/>
              <a:gd name="T23" fmla="*/ 56 h 388"/>
              <a:gd name="T24" fmla="*/ 78 w 388"/>
              <a:gd name="T25" fmla="*/ 35 h 388"/>
              <a:gd name="T26" fmla="*/ 35 w 388"/>
              <a:gd name="T27" fmla="*/ 79 h 388"/>
              <a:gd name="T28" fmla="*/ 55 w 388"/>
              <a:gd name="T29" fmla="*/ 99 h 388"/>
              <a:gd name="T30" fmla="*/ 29 w 388"/>
              <a:gd name="T31" fmla="*/ 164 h 388"/>
              <a:gd name="T32" fmla="*/ 0 w 388"/>
              <a:gd name="T33" fmla="*/ 164 h 388"/>
              <a:gd name="T34" fmla="*/ 0 w 388"/>
              <a:gd name="T35" fmla="*/ 225 h 388"/>
              <a:gd name="T36" fmla="*/ 29 w 388"/>
              <a:gd name="T37" fmla="*/ 225 h 388"/>
              <a:gd name="T38" fmla="*/ 55 w 388"/>
              <a:gd name="T39" fmla="*/ 289 h 388"/>
              <a:gd name="T40" fmla="*/ 35 w 388"/>
              <a:gd name="T41" fmla="*/ 310 h 388"/>
              <a:gd name="T42" fmla="*/ 78 w 388"/>
              <a:gd name="T43" fmla="*/ 353 h 388"/>
              <a:gd name="T44" fmla="*/ 79 w 388"/>
              <a:gd name="T45" fmla="*/ 353 h 388"/>
              <a:gd name="T46" fmla="*/ 80 w 388"/>
              <a:gd name="T47" fmla="*/ 350 h 388"/>
              <a:gd name="T48" fmla="*/ 81 w 388"/>
              <a:gd name="T49" fmla="*/ 350 h 388"/>
              <a:gd name="T50" fmla="*/ 99 w 388"/>
              <a:gd name="T51" fmla="*/ 333 h 388"/>
              <a:gd name="T52" fmla="*/ 163 w 388"/>
              <a:gd name="T53" fmla="*/ 359 h 388"/>
              <a:gd name="T54" fmla="*/ 163 w 388"/>
              <a:gd name="T55" fmla="*/ 388 h 388"/>
              <a:gd name="T56" fmla="*/ 194 w 388"/>
              <a:gd name="T57" fmla="*/ 388 h 388"/>
              <a:gd name="T58" fmla="*/ 224 w 388"/>
              <a:gd name="T59" fmla="*/ 388 h 388"/>
              <a:gd name="T60" fmla="*/ 224 w 388"/>
              <a:gd name="T61" fmla="*/ 359 h 388"/>
              <a:gd name="T62" fmla="*/ 289 w 388"/>
              <a:gd name="T63" fmla="*/ 333 h 388"/>
              <a:gd name="T64" fmla="*/ 309 w 388"/>
              <a:gd name="T65" fmla="*/ 353 h 388"/>
              <a:gd name="T66" fmla="*/ 353 w 388"/>
              <a:gd name="T67" fmla="*/ 310 h 388"/>
              <a:gd name="T68" fmla="*/ 332 w 388"/>
              <a:gd name="T69" fmla="*/ 289 h 388"/>
              <a:gd name="T70" fmla="*/ 359 w 388"/>
              <a:gd name="T71" fmla="*/ 225 h 388"/>
              <a:gd name="T72" fmla="*/ 388 w 388"/>
              <a:gd name="T73" fmla="*/ 225 h 388"/>
              <a:gd name="T74" fmla="*/ 388 w 388"/>
              <a:gd name="T75" fmla="*/ 164 h 388"/>
              <a:gd name="T76" fmla="*/ 359 w 388"/>
              <a:gd name="T77" fmla="*/ 164 h 388"/>
              <a:gd name="T78" fmla="*/ 332 w 388"/>
              <a:gd name="T79" fmla="*/ 99 h 388"/>
              <a:gd name="T80" fmla="*/ 353 w 388"/>
              <a:gd name="T81" fmla="*/ 79 h 388"/>
              <a:gd name="T82" fmla="*/ 309 w 388"/>
              <a:gd name="T83" fmla="*/ 35 h 388"/>
              <a:gd name="T84" fmla="*/ 289 w 388"/>
              <a:gd name="T85" fmla="*/ 56 h 388"/>
              <a:gd name="T86" fmla="*/ 224 w 388"/>
              <a:gd name="T87" fmla="*/ 29 h 388"/>
              <a:gd name="T88" fmla="*/ 224 w 388"/>
              <a:gd name="T8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8" h="388">
                <a:moveTo>
                  <a:pt x="194" y="304"/>
                </a:moveTo>
                <a:cubicBezTo>
                  <a:pt x="133" y="304"/>
                  <a:pt x="84" y="255"/>
                  <a:pt x="84" y="194"/>
                </a:cubicBezTo>
                <a:cubicBezTo>
                  <a:pt x="84" y="134"/>
                  <a:pt x="133" y="85"/>
                  <a:pt x="194" y="85"/>
                </a:cubicBezTo>
                <a:cubicBezTo>
                  <a:pt x="194" y="85"/>
                  <a:pt x="194" y="85"/>
                  <a:pt x="194" y="85"/>
                </a:cubicBezTo>
                <a:cubicBezTo>
                  <a:pt x="254" y="85"/>
                  <a:pt x="303" y="134"/>
                  <a:pt x="303" y="194"/>
                </a:cubicBezTo>
                <a:cubicBezTo>
                  <a:pt x="303" y="255"/>
                  <a:pt x="254" y="304"/>
                  <a:pt x="194" y="304"/>
                </a:cubicBezTo>
                <a:cubicBezTo>
                  <a:pt x="194" y="304"/>
                  <a:pt x="194" y="304"/>
                  <a:pt x="194" y="304"/>
                </a:cubicBezTo>
                <a:moveTo>
                  <a:pt x="224" y="0"/>
                </a:moveTo>
                <a:cubicBezTo>
                  <a:pt x="194" y="0"/>
                  <a:pt x="194" y="0"/>
                  <a:pt x="194" y="0"/>
                </a:cubicBezTo>
                <a:cubicBezTo>
                  <a:pt x="163" y="0"/>
                  <a:pt x="163" y="0"/>
                  <a:pt x="163" y="0"/>
                </a:cubicBezTo>
                <a:cubicBezTo>
                  <a:pt x="163" y="29"/>
                  <a:pt x="163" y="29"/>
                  <a:pt x="163" y="29"/>
                </a:cubicBezTo>
                <a:cubicBezTo>
                  <a:pt x="139" y="34"/>
                  <a:pt x="118" y="43"/>
                  <a:pt x="99" y="56"/>
                </a:cubicBezTo>
                <a:cubicBezTo>
                  <a:pt x="78" y="35"/>
                  <a:pt x="78" y="35"/>
                  <a:pt x="78" y="35"/>
                </a:cubicBezTo>
                <a:cubicBezTo>
                  <a:pt x="35" y="79"/>
                  <a:pt x="35" y="79"/>
                  <a:pt x="35" y="79"/>
                </a:cubicBezTo>
                <a:cubicBezTo>
                  <a:pt x="55" y="99"/>
                  <a:pt x="55" y="99"/>
                  <a:pt x="55" y="99"/>
                </a:cubicBezTo>
                <a:cubicBezTo>
                  <a:pt x="42" y="118"/>
                  <a:pt x="33" y="140"/>
                  <a:pt x="29" y="164"/>
                </a:cubicBezTo>
                <a:cubicBezTo>
                  <a:pt x="0" y="164"/>
                  <a:pt x="0" y="164"/>
                  <a:pt x="0" y="164"/>
                </a:cubicBezTo>
                <a:cubicBezTo>
                  <a:pt x="0" y="225"/>
                  <a:pt x="0" y="225"/>
                  <a:pt x="0" y="225"/>
                </a:cubicBezTo>
                <a:cubicBezTo>
                  <a:pt x="29" y="225"/>
                  <a:pt x="29" y="225"/>
                  <a:pt x="29" y="225"/>
                </a:cubicBezTo>
                <a:cubicBezTo>
                  <a:pt x="33" y="249"/>
                  <a:pt x="42" y="270"/>
                  <a:pt x="55" y="289"/>
                </a:cubicBezTo>
                <a:cubicBezTo>
                  <a:pt x="35" y="310"/>
                  <a:pt x="35" y="310"/>
                  <a:pt x="35" y="310"/>
                </a:cubicBezTo>
                <a:cubicBezTo>
                  <a:pt x="78" y="353"/>
                  <a:pt x="78" y="353"/>
                  <a:pt x="78" y="353"/>
                </a:cubicBezTo>
                <a:cubicBezTo>
                  <a:pt x="79" y="353"/>
                  <a:pt x="79" y="353"/>
                  <a:pt x="79" y="353"/>
                </a:cubicBezTo>
                <a:cubicBezTo>
                  <a:pt x="80" y="350"/>
                  <a:pt x="80" y="350"/>
                  <a:pt x="80" y="350"/>
                </a:cubicBezTo>
                <a:cubicBezTo>
                  <a:pt x="80" y="350"/>
                  <a:pt x="80" y="350"/>
                  <a:pt x="81" y="350"/>
                </a:cubicBezTo>
                <a:cubicBezTo>
                  <a:pt x="99" y="333"/>
                  <a:pt x="99" y="333"/>
                  <a:pt x="99" y="333"/>
                </a:cubicBezTo>
                <a:cubicBezTo>
                  <a:pt x="118" y="346"/>
                  <a:pt x="139" y="355"/>
                  <a:pt x="163" y="359"/>
                </a:cubicBezTo>
                <a:cubicBezTo>
                  <a:pt x="163" y="388"/>
                  <a:pt x="163" y="388"/>
                  <a:pt x="163" y="388"/>
                </a:cubicBezTo>
                <a:cubicBezTo>
                  <a:pt x="194" y="388"/>
                  <a:pt x="194" y="388"/>
                  <a:pt x="194" y="388"/>
                </a:cubicBezTo>
                <a:cubicBezTo>
                  <a:pt x="224" y="388"/>
                  <a:pt x="224" y="388"/>
                  <a:pt x="224" y="388"/>
                </a:cubicBezTo>
                <a:cubicBezTo>
                  <a:pt x="224" y="359"/>
                  <a:pt x="224" y="359"/>
                  <a:pt x="224" y="359"/>
                </a:cubicBezTo>
                <a:cubicBezTo>
                  <a:pt x="248" y="355"/>
                  <a:pt x="270" y="346"/>
                  <a:pt x="289" y="333"/>
                </a:cubicBezTo>
                <a:cubicBezTo>
                  <a:pt x="309" y="353"/>
                  <a:pt x="309" y="353"/>
                  <a:pt x="309" y="353"/>
                </a:cubicBezTo>
                <a:cubicBezTo>
                  <a:pt x="353" y="310"/>
                  <a:pt x="353" y="310"/>
                  <a:pt x="353" y="310"/>
                </a:cubicBezTo>
                <a:cubicBezTo>
                  <a:pt x="332" y="289"/>
                  <a:pt x="332" y="289"/>
                  <a:pt x="332" y="289"/>
                </a:cubicBezTo>
                <a:cubicBezTo>
                  <a:pt x="345" y="270"/>
                  <a:pt x="354" y="249"/>
                  <a:pt x="359" y="225"/>
                </a:cubicBezTo>
                <a:cubicBezTo>
                  <a:pt x="388" y="225"/>
                  <a:pt x="388" y="225"/>
                  <a:pt x="388" y="225"/>
                </a:cubicBezTo>
                <a:cubicBezTo>
                  <a:pt x="388" y="164"/>
                  <a:pt x="388" y="164"/>
                  <a:pt x="388" y="164"/>
                </a:cubicBezTo>
                <a:cubicBezTo>
                  <a:pt x="359" y="164"/>
                  <a:pt x="359" y="164"/>
                  <a:pt x="359" y="164"/>
                </a:cubicBezTo>
                <a:cubicBezTo>
                  <a:pt x="354" y="140"/>
                  <a:pt x="345" y="118"/>
                  <a:pt x="332" y="99"/>
                </a:cubicBezTo>
                <a:cubicBezTo>
                  <a:pt x="353" y="79"/>
                  <a:pt x="353" y="79"/>
                  <a:pt x="353" y="79"/>
                </a:cubicBezTo>
                <a:cubicBezTo>
                  <a:pt x="309" y="35"/>
                  <a:pt x="309" y="35"/>
                  <a:pt x="309" y="35"/>
                </a:cubicBezTo>
                <a:cubicBezTo>
                  <a:pt x="289" y="56"/>
                  <a:pt x="289" y="56"/>
                  <a:pt x="289" y="56"/>
                </a:cubicBezTo>
                <a:cubicBezTo>
                  <a:pt x="270" y="43"/>
                  <a:pt x="248" y="34"/>
                  <a:pt x="224" y="29"/>
                </a:cubicBezTo>
                <a:cubicBezTo>
                  <a:pt x="224" y="0"/>
                  <a:pt x="224" y="0"/>
                  <a:pt x="224" y="0"/>
                </a:cubicBezTo>
              </a:path>
            </a:pathLst>
          </a:custGeom>
          <a:solidFill>
            <a:schemeClr val="accent2"/>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4" name="PPT_3"/>
          <p:cNvSpPr>
            <a:spLocks noEditPoints="1"/>
          </p:cNvSpPr>
          <p:nvPr>
            <p:custDataLst>
              <p:tags r:id="rId3"/>
            </p:custDataLst>
          </p:nvPr>
        </p:nvSpPr>
        <p:spPr bwMode="auto">
          <a:xfrm>
            <a:off x="6610350" y="3827405"/>
            <a:ext cx="303213" cy="303213"/>
          </a:xfrm>
          <a:custGeom>
            <a:avLst/>
            <a:gdLst>
              <a:gd name="T0" fmla="*/ 71 w 141"/>
              <a:gd name="T1" fmla="*/ 116 h 141"/>
              <a:gd name="T2" fmla="*/ 26 w 141"/>
              <a:gd name="T3" fmla="*/ 71 h 141"/>
              <a:gd name="T4" fmla="*/ 71 w 141"/>
              <a:gd name="T5" fmla="*/ 26 h 141"/>
              <a:gd name="T6" fmla="*/ 116 w 141"/>
              <a:gd name="T7" fmla="*/ 71 h 141"/>
              <a:gd name="T8" fmla="*/ 71 w 141"/>
              <a:gd name="T9" fmla="*/ 116 h 141"/>
              <a:gd name="T10" fmla="*/ 82 w 141"/>
              <a:gd name="T11" fmla="*/ 0 h 141"/>
              <a:gd name="T12" fmla="*/ 71 w 141"/>
              <a:gd name="T13" fmla="*/ 0 h 141"/>
              <a:gd name="T14" fmla="*/ 60 w 141"/>
              <a:gd name="T15" fmla="*/ 0 h 141"/>
              <a:gd name="T16" fmla="*/ 60 w 141"/>
              <a:gd name="T17" fmla="*/ 11 h 141"/>
              <a:gd name="T18" fmla="*/ 36 w 141"/>
              <a:gd name="T19" fmla="*/ 21 h 141"/>
              <a:gd name="T20" fmla="*/ 29 w 141"/>
              <a:gd name="T21" fmla="*/ 13 h 141"/>
              <a:gd name="T22" fmla="*/ 13 w 141"/>
              <a:gd name="T23" fmla="*/ 29 h 141"/>
              <a:gd name="T24" fmla="*/ 21 w 141"/>
              <a:gd name="T25" fmla="*/ 36 h 141"/>
              <a:gd name="T26" fmla="*/ 11 w 141"/>
              <a:gd name="T27" fmla="*/ 60 h 141"/>
              <a:gd name="T28" fmla="*/ 0 w 141"/>
              <a:gd name="T29" fmla="*/ 60 h 141"/>
              <a:gd name="T30" fmla="*/ 0 w 141"/>
              <a:gd name="T31" fmla="*/ 82 h 141"/>
              <a:gd name="T32" fmla="*/ 11 w 141"/>
              <a:gd name="T33" fmla="*/ 82 h 141"/>
              <a:gd name="T34" fmla="*/ 21 w 141"/>
              <a:gd name="T35" fmla="*/ 105 h 141"/>
              <a:gd name="T36" fmla="*/ 13 w 141"/>
              <a:gd name="T37" fmla="*/ 113 h 141"/>
              <a:gd name="T38" fmla="*/ 29 w 141"/>
              <a:gd name="T39" fmla="*/ 128 h 141"/>
              <a:gd name="T40" fmla="*/ 36 w 141"/>
              <a:gd name="T41" fmla="*/ 121 h 141"/>
              <a:gd name="T42" fmla="*/ 60 w 141"/>
              <a:gd name="T43" fmla="*/ 131 h 141"/>
              <a:gd name="T44" fmla="*/ 60 w 141"/>
              <a:gd name="T45" fmla="*/ 141 h 141"/>
              <a:gd name="T46" fmla="*/ 71 w 141"/>
              <a:gd name="T47" fmla="*/ 141 h 141"/>
              <a:gd name="T48" fmla="*/ 82 w 141"/>
              <a:gd name="T49" fmla="*/ 141 h 141"/>
              <a:gd name="T50" fmla="*/ 82 w 141"/>
              <a:gd name="T51" fmla="*/ 131 h 141"/>
              <a:gd name="T52" fmla="*/ 105 w 141"/>
              <a:gd name="T53" fmla="*/ 121 h 141"/>
              <a:gd name="T54" fmla="*/ 113 w 141"/>
              <a:gd name="T55" fmla="*/ 128 h 141"/>
              <a:gd name="T56" fmla="*/ 128 w 141"/>
              <a:gd name="T57" fmla="*/ 113 h 141"/>
              <a:gd name="T58" fmla="*/ 121 w 141"/>
              <a:gd name="T59" fmla="*/ 105 h 141"/>
              <a:gd name="T60" fmla="*/ 131 w 141"/>
              <a:gd name="T61" fmla="*/ 82 h 141"/>
              <a:gd name="T62" fmla="*/ 141 w 141"/>
              <a:gd name="T63" fmla="*/ 82 h 141"/>
              <a:gd name="T64" fmla="*/ 141 w 141"/>
              <a:gd name="T65" fmla="*/ 60 h 141"/>
              <a:gd name="T66" fmla="*/ 131 w 141"/>
              <a:gd name="T67" fmla="*/ 60 h 141"/>
              <a:gd name="T68" fmla="*/ 121 w 141"/>
              <a:gd name="T69" fmla="*/ 36 h 141"/>
              <a:gd name="T70" fmla="*/ 128 w 141"/>
              <a:gd name="T71" fmla="*/ 29 h 141"/>
              <a:gd name="T72" fmla="*/ 113 w 141"/>
              <a:gd name="T73" fmla="*/ 13 h 141"/>
              <a:gd name="T74" fmla="*/ 105 w 141"/>
              <a:gd name="T75" fmla="*/ 21 h 141"/>
              <a:gd name="T76" fmla="*/ 82 w 141"/>
              <a:gd name="T77" fmla="*/ 11 h 141"/>
              <a:gd name="T78" fmla="*/ 82 w 141"/>
              <a:gd name="T7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41">
                <a:moveTo>
                  <a:pt x="71" y="116"/>
                </a:moveTo>
                <a:cubicBezTo>
                  <a:pt x="46" y="116"/>
                  <a:pt x="26" y="96"/>
                  <a:pt x="26" y="71"/>
                </a:cubicBezTo>
                <a:cubicBezTo>
                  <a:pt x="26" y="46"/>
                  <a:pt x="46" y="26"/>
                  <a:pt x="71" y="26"/>
                </a:cubicBezTo>
                <a:cubicBezTo>
                  <a:pt x="96" y="26"/>
                  <a:pt x="116" y="46"/>
                  <a:pt x="116" y="71"/>
                </a:cubicBezTo>
                <a:cubicBezTo>
                  <a:pt x="116" y="96"/>
                  <a:pt x="96" y="116"/>
                  <a:pt x="71" y="116"/>
                </a:cubicBezTo>
                <a:moveTo>
                  <a:pt x="82" y="0"/>
                </a:moveTo>
                <a:cubicBezTo>
                  <a:pt x="71" y="0"/>
                  <a:pt x="71" y="0"/>
                  <a:pt x="71" y="0"/>
                </a:cubicBezTo>
                <a:cubicBezTo>
                  <a:pt x="60" y="0"/>
                  <a:pt x="60" y="0"/>
                  <a:pt x="60" y="0"/>
                </a:cubicBezTo>
                <a:cubicBezTo>
                  <a:pt x="60" y="11"/>
                  <a:pt x="60" y="11"/>
                  <a:pt x="60" y="11"/>
                </a:cubicBezTo>
                <a:cubicBezTo>
                  <a:pt x="51" y="13"/>
                  <a:pt x="43" y="16"/>
                  <a:pt x="36" y="21"/>
                </a:cubicBezTo>
                <a:cubicBezTo>
                  <a:pt x="29" y="13"/>
                  <a:pt x="29" y="13"/>
                  <a:pt x="29" y="13"/>
                </a:cubicBezTo>
                <a:cubicBezTo>
                  <a:pt x="13" y="29"/>
                  <a:pt x="13" y="29"/>
                  <a:pt x="13" y="29"/>
                </a:cubicBezTo>
                <a:cubicBezTo>
                  <a:pt x="21" y="36"/>
                  <a:pt x="21" y="36"/>
                  <a:pt x="21" y="36"/>
                </a:cubicBezTo>
                <a:cubicBezTo>
                  <a:pt x="16" y="43"/>
                  <a:pt x="12" y="51"/>
                  <a:pt x="11" y="60"/>
                </a:cubicBezTo>
                <a:cubicBezTo>
                  <a:pt x="0" y="60"/>
                  <a:pt x="0" y="60"/>
                  <a:pt x="0" y="60"/>
                </a:cubicBezTo>
                <a:cubicBezTo>
                  <a:pt x="0" y="82"/>
                  <a:pt x="0" y="82"/>
                  <a:pt x="0" y="82"/>
                </a:cubicBezTo>
                <a:cubicBezTo>
                  <a:pt x="11" y="82"/>
                  <a:pt x="11" y="82"/>
                  <a:pt x="11" y="82"/>
                </a:cubicBezTo>
                <a:cubicBezTo>
                  <a:pt x="12" y="90"/>
                  <a:pt x="16" y="98"/>
                  <a:pt x="21" y="105"/>
                </a:cubicBezTo>
                <a:cubicBezTo>
                  <a:pt x="13" y="113"/>
                  <a:pt x="13" y="113"/>
                  <a:pt x="13" y="113"/>
                </a:cubicBezTo>
                <a:cubicBezTo>
                  <a:pt x="29" y="128"/>
                  <a:pt x="29" y="128"/>
                  <a:pt x="29" y="128"/>
                </a:cubicBezTo>
                <a:cubicBezTo>
                  <a:pt x="36" y="121"/>
                  <a:pt x="36" y="121"/>
                  <a:pt x="36" y="121"/>
                </a:cubicBezTo>
                <a:cubicBezTo>
                  <a:pt x="43" y="126"/>
                  <a:pt x="51" y="129"/>
                  <a:pt x="60" y="131"/>
                </a:cubicBezTo>
                <a:cubicBezTo>
                  <a:pt x="60" y="141"/>
                  <a:pt x="60" y="141"/>
                  <a:pt x="60" y="141"/>
                </a:cubicBezTo>
                <a:cubicBezTo>
                  <a:pt x="71" y="141"/>
                  <a:pt x="71" y="141"/>
                  <a:pt x="71" y="141"/>
                </a:cubicBezTo>
                <a:cubicBezTo>
                  <a:pt x="82" y="141"/>
                  <a:pt x="82" y="141"/>
                  <a:pt x="82" y="141"/>
                </a:cubicBezTo>
                <a:cubicBezTo>
                  <a:pt x="82" y="131"/>
                  <a:pt x="82" y="131"/>
                  <a:pt x="82" y="131"/>
                </a:cubicBezTo>
                <a:cubicBezTo>
                  <a:pt x="90" y="129"/>
                  <a:pt x="98" y="126"/>
                  <a:pt x="105" y="121"/>
                </a:cubicBezTo>
                <a:cubicBezTo>
                  <a:pt x="113" y="128"/>
                  <a:pt x="113" y="128"/>
                  <a:pt x="113" y="128"/>
                </a:cubicBezTo>
                <a:cubicBezTo>
                  <a:pt x="128" y="113"/>
                  <a:pt x="128" y="113"/>
                  <a:pt x="128" y="113"/>
                </a:cubicBezTo>
                <a:cubicBezTo>
                  <a:pt x="121" y="105"/>
                  <a:pt x="121" y="105"/>
                  <a:pt x="121" y="105"/>
                </a:cubicBezTo>
                <a:cubicBezTo>
                  <a:pt x="126" y="98"/>
                  <a:pt x="129" y="90"/>
                  <a:pt x="131" y="82"/>
                </a:cubicBezTo>
                <a:cubicBezTo>
                  <a:pt x="141" y="82"/>
                  <a:pt x="141" y="82"/>
                  <a:pt x="141" y="82"/>
                </a:cubicBezTo>
                <a:cubicBezTo>
                  <a:pt x="141" y="60"/>
                  <a:pt x="141" y="60"/>
                  <a:pt x="141" y="60"/>
                </a:cubicBezTo>
                <a:cubicBezTo>
                  <a:pt x="131" y="60"/>
                  <a:pt x="131" y="60"/>
                  <a:pt x="131" y="60"/>
                </a:cubicBezTo>
                <a:cubicBezTo>
                  <a:pt x="129" y="51"/>
                  <a:pt x="126" y="43"/>
                  <a:pt x="121" y="36"/>
                </a:cubicBezTo>
                <a:cubicBezTo>
                  <a:pt x="128" y="29"/>
                  <a:pt x="128" y="29"/>
                  <a:pt x="128" y="29"/>
                </a:cubicBezTo>
                <a:cubicBezTo>
                  <a:pt x="113" y="13"/>
                  <a:pt x="113" y="13"/>
                  <a:pt x="113" y="13"/>
                </a:cubicBezTo>
                <a:cubicBezTo>
                  <a:pt x="105" y="21"/>
                  <a:pt x="105" y="21"/>
                  <a:pt x="105" y="21"/>
                </a:cubicBezTo>
                <a:cubicBezTo>
                  <a:pt x="98" y="16"/>
                  <a:pt x="90" y="13"/>
                  <a:pt x="82" y="11"/>
                </a:cubicBezTo>
                <a:cubicBezTo>
                  <a:pt x="82" y="0"/>
                  <a:pt x="82" y="0"/>
                  <a:pt x="82" y="0"/>
                </a:cubicBezTo>
              </a:path>
            </a:pathLst>
          </a:custGeom>
          <a:solidFill>
            <a:schemeClr val="accent6"/>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5" name="PPT_4"/>
          <p:cNvSpPr>
            <a:spLocks noEditPoints="1"/>
          </p:cNvSpPr>
          <p:nvPr>
            <p:custDataLst>
              <p:tags r:id="rId4"/>
            </p:custDataLst>
          </p:nvPr>
        </p:nvSpPr>
        <p:spPr bwMode="auto">
          <a:xfrm>
            <a:off x="5453063" y="4557655"/>
            <a:ext cx="300038" cy="298450"/>
          </a:xfrm>
          <a:custGeom>
            <a:avLst/>
            <a:gdLst>
              <a:gd name="T0" fmla="*/ 69 w 139"/>
              <a:gd name="T1" fmla="*/ 114 h 139"/>
              <a:gd name="T2" fmla="*/ 54 w 139"/>
              <a:gd name="T3" fmla="*/ 112 h 139"/>
              <a:gd name="T4" fmla="*/ 27 w 139"/>
              <a:gd name="T5" fmla="*/ 55 h 139"/>
              <a:gd name="T6" fmla="*/ 69 w 139"/>
              <a:gd name="T7" fmla="*/ 25 h 139"/>
              <a:gd name="T8" fmla="*/ 84 w 139"/>
              <a:gd name="T9" fmla="*/ 28 h 139"/>
              <a:gd name="T10" fmla="*/ 111 w 139"/>
              <a:gd name="T11" fmla="*/ 85 h 139"/>
              <a:gd name="T12" fmla="*/ 69 w 139"/>
              <a:gd name="T13" fmla="*/ 114 h 139"/>
              <a:gd name="T14" fmla="*/ 83 w 139"/>
              <a:gd name="T15" fmla="*/ 0 h 139"/>
              <a:gd name="T16" fmla="*/ 79 w 139"/>
              <a:gd name="T17" fmla="*/ 10 h 139"/>
              <a:gd name="T18" fmla="*/ 69 w 139"/>
              <a:gd name="T19" fmla="*/ 9 h 139"/>
              <a:gd name="T20" fmla="*/ 54 w 139"/>
              <a:gd name="T21" fmla="*/ 11 h 139"/>
              <a:gd name="T22" fmla="*/ 50 w 139"/>
              <a:gd name="T23" fmla="*/ 2 h 139"/>
              <a:gd name="T24" fmla="*/ 30 w 139"/>
              <a:gd name="T25" fmla="*/ 11 h 139"/>
              <a:gd name="T26" fmla="*/ 34 w 139"/>
              <a:gd name="T27" fmla="*/ 21 h 139"/>
              <a:gd name="T28" fmla="*/ 17 w 139"/>
              <a:gd name="T29" fmla="*/ 39 h 139"/>
              <a:gd name="T30" fmla="*/ 7 w 139"/>
              <a:gd name="T31" fmla="*/ 36 h 139"/>
              <a:gd name="T32" fmla="*/ 0 w 139"/>
              <a:gd name="T33" fmla="*/ 56 h 139"/>
              <a:gd name="T34" fmla="*/ 10 w 139"/>
              <a:gd name="T35" fmla="*/ 60 h 139"/>
              <a:gd name="T36" fmla="*/ 11 w 139"/>
              <a:gd name="T37" fmla="*/ 85 h 139"/>
              <a:gd name="T38" fmla="*/ 1 w 139"/>
              <a:gd name="T39" fmla="*/ 89 h 139"/>
              <a:gd name="T40" fmla="*/ 11 w 139"/>
              <a:gd name="T41" fmla="*/ 109 h 139"/>
              <a:gd name="T42" fmla="*/ 20 w 139"/>
              <a:gd name="T43" fmla="*/ 105 h 139"/>
              <a:gd name="T44" fmla="*/ 39 w 139"/>
              <a:gd name="T45" fmla="*/ 122 h 139"/>
              <a:gd name="T46" fmla="*/ 35 w 139"/>
              <a:gd name="T47" fmla="*/ 132 h 139"/>
              <a:gd name="T48" fmla="*/ 45 w 139"/>
              <a:gd name="T49" fmla="*/ 135 h 139"/>
              <a:gd name="T50" fmla="*/ 56 w 139"/>
              <a:gd name="T51" fmla="*/ 139 h 139"/>
              <a:gd name="T52" fmla="*/ 59 w 139"/>
              <a:gd name="T53" fmla="*/ 129 h 139"/>
              <a:gd name="T54" fmla="*/ 69 w 139"/>
              <a:gd name="T55" fmla="*/ 130 h 139"/>
              <a:gd name="T56" fmla="*/ 84 w 139"/>
              <a:gd name="T57" fmla="*/ 128 h 139"/>
              <a:gd name="T58" fmla="*/ 89 w 139"/>
              <a:gd name="T59" fmla="*/ 138 h 139"/>
              <a:gd name="T60" fmla="*/ 109 w 139"/>
              <a:gd name="T61" fmla="*/ 128 h 139"/>
              <a:gd name="T62" fmla="*/ 104 w 139"/>
              <a:gd name="T63" fmla="*/ 119 h 139"/>
              <a:gd name="T64" fmla="*/ 121 w 139"/>
              <a:gd name="T65" fmla="*/ 100 h 139"/>
              <a:gd name="T66" fmla="*/ 131 w 139"/>
              <a:gd name="T67" fmla="*/ 104 h 139"/>
              <a:gd name="T68" fmla="*/ 139 w 139"/>
              <a:gd name="T69" fmla="*/ 83 h 139"/>
              <a:gd name="T70" fmla="*/ 129 w 139"/>
              <a:gd name="T71" fmla="*/ 80 h 139"/>
              <a:gd name="T72" fmla="*/ 128 w 139"/>
              <a:gd name="T73" fmla="*/ 55 h 139"/>
              <a:gd name="T74" fmla="*/ 137 w 139"/>
              <a:gd name="T75" fmla="*/ 50 h 139"/>
              <a:gd name="T76" fmla="*/ 128 w 139"/>
              <a:gd name="T77" fmla="*/ 30 h 139"/>
              <a:gd name="T78" fmla="*/ 118 w 139"/>
              <a:gd name="T79" fmla="*/ 35 h 139"/>
              <a:gd name="T80" fmla="*/ 100 w 139"/>
              <a:gd name="T81" fmla="*/ 18 h 139"/>
              <a:gd name="T82" fmla="*/ 103 w 139"/>
              <a:gd name="T83" fmla="*/ 8 h 139"/>
              <a:gd name="T84" fmla="*/ 93 w 139"/>
              <a:gd name="T85" fmla="*/ 4 h 139"/>
              <a:gd name="T86" fmla="*/ 83 w 139"/>
              <a:gd name="T8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 h="139">
                <a:moveTo>
                  <a:pt x="69" y="114"/>
                </a:moveTo>
                <a:cubicBezTo>
                  <a:pt x="64" y="114"/>
                  <a:pt x="59" y="114"/>
                  <a:pt x="54" y="112"/>
                </a:cubicBezTo>
                <a:cubicBezTo>
                  <a:pt x="31" y="103"/>
                  <a:pt x="19" y="78"/>
                  <a:pt x="27" y="55"/>
                </a:cubicBezTo>
                <a:cubicBezTo>
                  <a:pt x="34" y="36"/>
                  <a:pt x="51" y="25"/>
                  <a:pt x="69" y="25"/>
                </a:cubicBezTo>
                <a:cubicBezTo>
                  <a:pt x="74" y="25"/>
                  <a:pt x="79" y="26"/>
                  <a:pt x="84" y="28"/>
                </a:cubicBezTo>
                <a:cubicBezTo>
                  <a:pt x="108" y="36"/>
                  <a:pt x="120" y="62"/>
                  <a:pt x="111" y="85"/>
                </a:cubicBezTo>
                <a:cubicBezTo>
                  <a:pt x="105" y="103"/>
                  <a:pt x="87" y="114"/>
                  <a:pt x="69" y="114"/>
                </a:cubicBezTo>
                <a:moveTo>
                  <a:pt x="83" y="0"/>
                </a:moveTo>
                <a:cubicBezTo>
                  <a:pt x="79" y="10"/>
                  <a:pt x="79" y="10"/>
                  <a:pt x="79" y="10"/>
                </a:cubicBezTo>
                <a:cubicBezTo>
                  <a:pt x="76" y="10"/>
                  <a:pt x="72" y="9"/>
                  <a:pt x="69" y="9"/>
                </a:cubicBezTo>
                <a:cubicBezTo>
                  <a:pt x="64" y="9"/>
                  <a:pt x="59" y="10"/>
                  <a:pt x="54" y="11"/>
                </a:cubicBezTo>
                <a:cubicBezTo>
                  <a:pt x="50" y="2"/>
                  <a:pt x="50" y="2"/>
                  <a:pt x="50" y="2"/>
                </a:cubicBezTo>
                <a:cubicBezTo>
                  <a:pt x="30" y="11"/>
                  <a:pt x="30" y="11"/>
                  <a:pt x="30" y="11"/>
                </a:cubicBezTo>
                <a:cubicBezTo>
                  <a:pt x="34" y="21"/>
                  <a:pt x="34" y="21"/>
                  <a:pt x="34" y="21"/>
                </a:cubicBezTo>
                <a:cubicBezTo>
                  <a:pt x="27" y="25"/>
                  <a:pt x="22" y="32"/>
                  <a:pt x="17" y="39"/>
                </a:cubicBezTo>
                <a:cubicBezTo>
                  <a:pt x="7" y="36"/>
                  <a:pt x="7" y="36"/>
                  <a:pt x="7" y="36"/>
                </a:cubicBezTo>
                <a:cubicBezTo>
                  <a:pt x="0" y="56"/>
                  <a:pt x="0" y="56"/>
                  <a:pt x="0" y="56"/>
                </a:cubicBezTo>
                <a:cubicBezTo>
                  <a:pt x="10" y="60"/>
                  <a:pt x="10" y="60"/>
                  <a:pt x="10" y="60"/>
                </a:cubicBezTo>
                <a:cubicBezTo>
                  <a:pt x="8" y="68"/>
                  <a:pt x="9" y="77"/>
                  <a:pt x="11" y="85"/>
                </a:cubicBezTo>
                <a:cubicBezTo>
                  <a:pt x="1" y="89"/>
                  <a:pt x="1" y="89"/>
                  <a:pt x="1" y="89"/>
                </a:cubicBezTo>
                <a:cubicBezTo>
                  <a:pt x="11" y="109"/>
                  <a:pt x="11" y="109"/>
                  <a:pt x="11" y="109"/>
                </a:cubicBezTo>
                <a:cubicBezTo>
                  <a:pt x="20" y="105"/>
                  <a:pt x="20" y="105"/>
                  <a:pt x="20" y="105"/>
                </a:cubicBezTo>
                <a:cubicBezTo>
                  <a:pt x="25" y="112"/>
                  <a:pt x="31" y="117"/>
                  <a:pt x="39" y="122"/>
                </a:cubicBezTo>
                <a:cubicBezTo>
                  <a:pt x="35" y="132"/>
                  <a:pt x="35" y="132"/>
                  <a:pt x="35" y="132"/>
                </a:cubicBezTo>
                <a:cubicBezTo>
                  <a:pt x="45" y="135"/>
                  <a:pt x="45" y="135"/>
                  <a:pt x="45" y="135"/>
                </a:cubicBezTo>
                <a:cubicBezTo>
                  <a:pt x="56" y="139"/>
                  <a:pt x="56" y="139"/>
                  <a:pt x="56" y="139"/>
                </a:cubicBezTo>
                <a:cubicBezTo>
                  <a:pt x="59" y="129"/>
                  <a:pt x="59" y="129"/>
                  <a:pt x="59" y="129"/>
                </a:cubicBezTo>
                <a:cubicBezTo>
                  <a:pt x="63" y="130"/>
                  <a:pt x="66" y="130"/>
                  <a:pt x="69" y="130"/>
                </a:cubicBezTo>
                <a:cubicBezTo>
                  <a:pt x="74" y="130"/>
                  <a:pt x="79" y="130"/>
                  <a:pt x="84" y="128"/>
                </a:cubicBezTo>
                <a:cubicBezTo>
                  <a:pt x="89" y="138"/>
                  <a:pt x="89" y="138"/>
                  <a:pt x="89" y="138"/>
                </a:cubicBezTo>
                <a:cubicBezTo>
                  <a:pt x="109" y="128"/>
                  <a:pt x="109" y="128"/>
                  <a:pt x="109" y="128"/>
                </a:cubicBezTo>
                <a:cubicBezTo>
                  <a:pt x="104" y="119"/>
                  <a:pt x="104" y="119"/>
                  <a:pt x="104" y="119"/>
                </a:cubicBezTo>
                <a:cubicBezTo>
                  <a:pt x="111" y="114"/>
                  <a:pt x="117" y="108"/>
                  <a:pt x="121" y="100"/>
                </a:cubicBezTo>
                <a:cubicBezTo>
                  <a:pt x="131" y="104"/>
                  <a:pt x="131" y="104"/>
                  <a:pt x="131" y="104"/>
                </a:cubicBezTo>
                <a:cubicBezTo>
                  <a:pt x="139" y="83"/>
                  <a:pt x="139" y="83"/>
                  <a:pt x="139" y="83"/>
                </a:cubicBezTo>
                <a:cubicBezTo>
                  <a:pt x="129" y="80"/>
                  <a:pt x="129" y="80"/>
                  <a:pt x="129" y="80"/>
                </a:cubicBezTo>
                <a:cubicBezTo>
                  <a:pt x="130" y="71"/>
                  <a:pt x="130" y="63"/>
                  <a:pt x="128" y="55"/>
                </a:cubicBezTo>
                <a:cubicBezTo>
                  <a:pt x="137" y="50"/>
                  <a:pt x="137" y="50"/>
                  <a:pt x="137" y="50"/>
                </a:cubicBezTo>
                <a:cubicBezTo>
                  <a:pt x="128" y="30"/>
                  <a:pt x="128" y="30"/>
                  <a:pt x="128" y="30"/>
                </a:cubicBezTo>
                <a:cubicBezTo>
                  <a:pt x="118" y="35"/>
                  <a:pt x="118" y="35"/>
                  <a:pt x="118" y="35"/>
                </a:cubicBezTo>
                <a:cubicBezTo>
                  <a:pt x="114" y="28"/>
                  <a:pt x="107" y="22"/>
                  <a:pt x="100" y="18"/>
                </a:cubicBezTo>
                <a:cubicBezTo>
                  <a:pt x="103" y="8"/>
                  <a:pt x="103" y="8"/>
                  <a:pt x="103" y="8"/>
                </a:cubicBezTo>
                <a:cubicBezTo>
                  <a:pt x="93" y="4"/>
                  <a:pt x="93" y="4"/>
                  <a:pt x="93" y="4"/>
                </a:cubicBezTo>
                <a:cubicBezTo>
                  <a:pt x="83" y="0"/>
                  <a:pt x="83" y="0"/>
                  <a:pt x="83" y="0"/>
                </a:cubicBezTo>
              </a:path>
            </a:pathLst>
          </a:custGeom>
          <a:solidFill>
            <a:schemeClr val="accent4"/>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6" name="PPT_5"/>
          <p:cNvSpPr>
            <a:spLocks noEditPoints="1"/>
          </p:cNvSpPr>
          <p:nvPr>
            <p:custDataLst>
              <p:tags r:id="rId5"/>
            </p:custDataLst>
          </p:nvPr>
        </p:nvSpPr>
        <p:spPr bwMode="auto">
          <a:xfrm>
            <a:off x="5794375" y="4410018"/>
            <a:ext cx="603250" cy="595313"/>
          </a:xfrm>
          <a:custGeom>
            <a:avLst/>
            <a:gdLst>
              <a:gd name="T0" fmla="*/ 140 w 280"/>
              <a:gd name="T1" fmla="*/ 195 h 277"/>
              <a:gd name="T2" fmla="*/ 84 w 280"/>
              <a:gd name="T3" fmla="*/ 147 h 277"/>
              <a:gd name="T4" fmla="*/ 114 w 280"/>
              <a:gd name="T5" fmla="*/ 88 h 277"/>
              <a:gd name="T6" fmla="*/ 132 w 280"/>
              <a:gd name="T7" fmla="*/ 83 h 277"/>
              <a:gd name="T8" fmla="*/ 140 w 280"/>
              <a:gd name="T9" fmla="*/ 82 h 277"/>
              <a:gd name="T10" fmla="*/ 196 w 280"/>
              <a:gd name="T11" fmla="*/ 130 h 277"/>
              <a:gd name="T12" fmla="*/ 165 w 280"/>
              <a:gd name="T13" fmla="*/ 189 h 277"/>
              <a:gd name="T14" fmla="*/ 148 w 280"/>
              <a:gd name="T15" fmla="*/ 195 h 277"/>
              <a:gd name="T16" fmla="*/ 140 w 280"/>
              <a:gd name="T17" fmla="*/ 195 h 277"/>
              <a:gd name="T18" fmla="*/ 140 w 280"/>
              <a:gd name="T19" fmla="*/ 0 h 277"/>
              <a:gd name="T20" fmla="*/ 119 w 280"/>
              <a:gd name="T21" fmla="*/ 2 h 277"/>
              <a:gd name="T22" fmla="*/ 123 w 280"/>
              <a:gd name="T23" fmla="*/ 24 h 277"/>
              <a:gd name="T24" fmla="*/ 87 w 280"/>
              <a:gd name="T25" fmla="*/ 35 h 277"/>
              <a:gd name="T26" fmla="*/ 80 w 280"/>
              <a:gd name="T27" fmla="*/ 39 h 277"/>
              <a:gd name="T28" fmla="*/ 69 w 280"/>
              <a:gd name="T29" fmla="*/ 20 h 277"/>
              <a:gd name="T30" fmla="*/ 29 w 280"/>
              <a:gd name="T31" fmla="*/ 56 h 277"/>
              <a:gd name="T32" fmla="*/ 46 w 280"/>
              <a:gd name="T33" fmla="*/ 69 h 277"/>
              <a:gd name="T34" fmla="*/ 27 w 280"/>
              <a:gd name="T35" fmla="*/ 111 h 277"/>
              <a:gd name="T36" fmla="*/ 5 w 280"/>
              <a:gd name="T37" fmla="*/ 105 h 277"/>
              <a:gd name="T38" fmla="*/ 3 w 280"/>
              <a:gd name="T39" fmla="*/ 159 h 277"/>
              <a:gd name="T40" fmla="*/ 25 w 280"/>
              <a:gd name="T41" fmla="*/ 156 h 277"/>
              <a:gd name="T42" fmla="*/ 40 w 280"/>
              <a:gd name="T43" fmla="*/ 199 h 277"/>
              <a:gd name="T44" fmla="*/ 21 w 280"/>
              <a:gd name="T45" fmla="*/ 210 h 277"/>
              <a:gd name="T46" fmla="*/ 57 w 280"/>
              <a:gd name="T47" fmla="*/ 250 h 277"/>
              <a:gd name="T48" fmla="*/ 70 w 280"/>
              <a:gd name="T49" fmla="*/ 232 h 277"/>
              <a:gd name="T50" fmla="*/ 112 w 280"/>
              <a:gd name="T51" fmla="*/ 252 h 277"/>
              <a:gd name="T52" fmla="*/ 106 w 280"/>
              <a:gd name="T53" fmla="*/ 273 h 277"/>
              <a:gd name="T54" fmla="*/ 140 w 280"/>
              <a:gd name="T55" fmla="*/ 277 h 277"/>
              <a:gd name="T56" fmla="*/ 160 w 280"/>
              <a:gd name="T57" fmla="*/ 276 h 277"/>
              <a:gd name="T58" fmla="*/ 157 w 280"/>
              <a:gd name="T59" fmla="*/ 254 h 277"/>
              <a:gd name="T60" fmla="*/ 193 w 280"/>
              <a:gd name="T61" fmla="*/ 243 h 277"/>
              <a:gd name="T62" fmla="*/ 200 w 280"/>
              <a:gd name="T63" fmla="*/ 239 h 277"/>
              <a:gd name="T64" fmla="*/ 211 w 280"/>
              <a:gd name="T65" fmla="*/ 258 h 277"/>
              <a:gd name="T66" fmla="*/ 251 w 280"/>
              <a:gd name="T67" fmla="*/ 221 h 277"/>
              <a:gd name="T68" fmla="*/ 234 w 280"/>
              <a:gd name="T69" fmla="*/ 208 h 277"/>
              <a:gd name="T70" fmla="*/ 253 w 280"/>
              <a:gd name="T71" fmla="*/ 167 h 277"/>
              <a:gd name="T72" fmla="*/ 274 w 280"/>
              <a:gd name="T73" fmla="*/ 172 h 277"/>
              <a:gd name="T74" fmla="*/ 277 w 280"/>
              <a:gd name="T75" fmla="*/ 118 h 277"/>
              <a:gd name="T76" fmla="*/ 255 w 280"/>
              <a:gd name="T77" fmla="*/ 122 h 277"/>
              <a:gd name="T78" fmla="*/ 240 w 280"/>
              <a:gd name="T79" fmla="*/ 79 h 277"/>
              <a:gd name="T80" fmla="*/ 259 w 280"/>
              <a:gd name="T81" fmla="*/ 67 h 277"/>
              <a:gd name="T82" fmla="*/ 222 w 280"/>
              <a:gd name="T83" fmla="*/ 27 h 277"/>
              <a:gd name="T84" fmla="*/ 209 w 280"/>
              <a:gd name="T85" fmla="*/ 45 h 277"/>
              <a:gd name="T86" fmla="*/ 168 w 280"/>
              <a:gd name="T87" fmla="*/ 26 h 277"/>
              <a:gd name="T88" fmla="*/ 173 w 280"/>
              <a:gd name="T89" fmla="*/ 4 h 277"/>
              <a:gd name="T90" fmla="*/ 140 w 280"/>
              <a:gd name="T91"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0" h="277">
                <a:moveTo>
                  <a:pt x="140" y="195"/>
                </a:moveTo>
                <a:cubicBezTo>
                  <a:pt x="112" y="195"/>
                  <a:pt x="88" y="175"/>
                  <a:pt x="84" y="147"/>
                </a:cubicBezTo>
                <a:cubicBezTo>
                  <a:pt x="80" y="122"/>
                  <a:pt x="93" y="99"/>
                  <a:pt x="114" y="88"/>
                </a:cubicBezTo>
                <a:cubicBezTo>
                  <a:pt x="120" y="86"/>
                  <a:pt x="125" y="84"/>
                  <a:pt x="132" y="83"/>
                </a:cubicBezTo>
                <a:cubicBezTo>
                  <a:pt x="134" y="83"/>
                  <a:pt x="137" y="82"/>
                  <a:pt x="140" y="82"/>
                </a:cubicBezTo>
                <a:cubicBezTo>
                  <a:pt x="167" y="82"/>
                  <a:pt x="191" y="102"/>
                  <a:pt x="196" y="130"/>
                </a:cubicBezTo>
                <a:cubicBezTo>
                  <a:pt x="199" y="155"/>
                  <a:pt x="186" y="178"/>
                  <a:pt x="165" y="189"/>
                </a:cubicBezTo>
                <a:cubicBezTo>
                  <a:pt x="160" y="192"/>
                  <a:pt x="154" y="194"/>
                  <a:pt x="148" y="195"/>
                </a:cubicBezTo>
                <a:cubicBezTo>
                  <a:pt x="145" y="195"/>
                  <a:pt x="143" y="195"/>
                  <a:pt x="140" y="195"/>
                </a:cubicBezTo>
                <a:moveTo>
                  <a:pt x="140" y="0"/>
                </a:moveTo>
                <a:cubicBezTo>
                  <a:pt x="133" y="0"/>
                  <a:pt x="126" y="1"/>
                  <a:pt x="119" y="2"/>
                </a:cubicBezTo>
                <a:cubicBezTo>
                  <a:pt x="123" y="24"/>
                  <a:pt x="123" y="24"/>
                  <a:pt x="123" y="24"/>
                </a:cubicBezTo>
                <a:cubicBezTo>
                  <a:pt x="110" y="25"/>
                  <a:pt x="98" y="29"/>
                  <a:pt x="87" y="35"/>
                </a:cubicBezTo>
                <a:cubicBezTo>
                  <a:pt x="85" y="36"/>
                  <a:pt x="82" y="37"/>
                  <a:pt x="80" y="39"/>
                </a:cubicBezTo>
                <a:cubicBezTo>
                  <a:pt x="69" y="20"/>
                  <a:pt x="69" y="20"/>
                  <a:pt x="69" y="20"/>
                </a:cubicBezTo>
                <a:cubicBezTo>
                  <a:pt x="53" y="29"/>
                  <a:pt x="39" y="42"/>
                  <a:pt x="29" y="56"/>
                </a:cubicBezTo>
                <a:cubicBezTo>
                  <a:pt x="46" y="69"/>
                  <a:pt x="46" y="69"/>
                  <a:pt x="46" y="69"/>
                </a:cubicBezTo>
                <a:cubicBezTo>
                  <a:pt x="37" y="82"/>
                  <a:pt x="31" y="96"/>
                  <a:pt x="27" y="111"/>
                </a:cubicBezTo>
                <a:cubicBezTo>
                  <a:pt x="5" y="105"/>
                  <a:pt x="5" y="105"/>
                  <a:pt x="5" y="105"/>
                </a:cubicBezTo>
                <a:cubicBezTo>
                  <a:pt x="1" y="122"/>
                  <a:pt x="0" y="141"/>
                  <a:pt x="3" y="159"/>
                </a:cubicBezTo>
                <a:cubicBezTo>
                  <a:pt x="25" y="156"/>
                  <a:pt x="25" y="156"/>
                  <a:pt x="25" y="156"/>
                </a:cubicBezTo>
                <a:cubicBezTo>
                  <a:pt x="27" y="172"/>
                  <a:pt x="32" y="186"/>
                  <a:pt x="40" y="199"/>
                </a:cubicBezTo>
                <a:cubicBezTo>
                  <a:pt x="21" y="210"/>
                  <a:pt x="21" y="210"/>
                  <a:pt x="21" y="210"/>
                </a:cubicBezTo>
                <a:cubicBezTo>
                  <a:pt x="30" y="226"/>
                  <a:pt x="43" y="239"/>
                  <a:pt x="57" y="250"/>
                </a:cubicBezTo>
                <a:cubicBezTo>
                  <a:pt x="70" y="232"/>
                  <a:pt x="70" y="232"/>
                  <a:pt x="70" y="232"/>
                </a:cubicBezTo>
                <a:cubicBezTo>
                  <a:pt x="83" y="241"/>
                  <a:pt x="97" y="248"/>
                  <a:pt x="112" y="252"/>
                </a:cubicBezTo>
                <a:cubicBezTo>
                  <a:pt x="106" y="273"/>
                  <a:pt x="106" y="273"/>
                  <a:pt x="106" y="273"/>
                </a:cubicBezTo>
                <a:cubicBezTo>
                  <a:pt x="117" y="276"/>
                  <a:pt x="128" y="277"/>
                  <a:pt x="140" y="277"/>
                </a:cubicBezTo>
                <a:cubicBezTo>
                  <a:pt x="147" y="277"/>
                  <a:pt x="153" y="277"/>
                  <a:pt x="160" y="276"/>
                </a:cubicBezTo>
                <a:cubicBezTo>
                  <a:pt x="157" y="254"/>
                  <a:pt x="157" y="254"/>
                  <a:pt x="157" y="254"/>
                </a:cubicBezTo>
                <a:cubicBezTo>
                  <a:pt x="170" y="252"/>
                  <a:pt x="182" y="248"/>
                  <a:pt x="193" y="243"/>
                </a:cubicBezTo>
                <a:cubicBezTo>
                  <a:pt x="195" y="241"/>
                  <a:pt x="198" y="240"/>
                  <a:pt x="200" y="239"/>
                </a:cubicBezTo>
                <a:cubicBezTo>
                  <a:pt x="211" y="258"/>
                  <a:pt x="211" y="258"/>
                  <a:pt x="211" y="258"/>
                </a:cubicBezTo>
                <a:cubicBezTo>
                  <a:pt x="227" y="248"/>
                  <a:pt x="240" y="236"/>
                  <a:pt x="251" y="221"/>
                </a:cubicBezTo>
                <a:cubicBezTo>
                  <a:pt x="234" y="208"/>
                  <a:pt x="234" y="208"/>
                  <a:pt x="234" y="208"/>
                </a:cubicBezTo>
                <a:cubicBezTo>
                  <a:pt x="243" y="196"/>
                  <a:pt x="249" y="182"/>
                  <a:pt x="253" y="167"/>
                </a:cubicBezTo>
                <a:cubicBezTo>
                  <a:pt x="274" y="172"/>
                  <a:pt x="274" y="172"/>
                  <a:pt x="274" y="172"/>
                </a:cubicBezTo>
                <a:cubicBezTo>
                  <a:pt x="279" y="155"/>
                  <a:pt x="280" y="137"/>
                  <a:pt x="277" y="118"/>
                </a:cubicBezTo>
                <a:cubicBezTo>
                  <a:pt x="255" y="122"/>
                  <a:pt x="255" y="122"/>
                  <a:pt x="255" y="122"/>
                </a:cubicBezTo>
                <a:cubicBezTo>
                  <a:pt x="253" y="106"/>
                  <a:pt x="247" y="92"/>
                  <a:pt x="240" y="79"/>
                </a:cubicBezTo>
                <a:cubicBezTo>
                  <a:pt x="259" y="67"/>
                  <a:pt x="259" y="67"/>
                  <a:pt x="259" y="67"/>
                </a:cubicBezTo>
                <a:cubicBezTo>
                  <a:pt x="249" y="52"/>
                  <a:pt x="237" y="38"/>
                  <a:pt x="222" y="27"/>
                </a:cubicBezTo>
                <a:cubicBezTo>
                  <a:pt x="209" y="45"/>
                  <a:pt x="209" y="45"/>
                  <a:pt x="209" y="45"/>
                </a:cubicBezTo>
                <a:cubicBezTo>
                  <a:pt x="197" y="36"/>
                  <a:pt x="183" y="29"/>
                  <a:pt x="168" y="26"/>
                </a:cubicBezTo>
                <a:cubicBezTo>
                  <a:pt x="173" y="4"/>
                  <a:pt x="173" y="4"/>
                  <a:pt x="173" y="4"/>
                </a:cubicBezTo>
                <a:cubicBezTo>
                  <a:pt x="163" y="2"/>
                  <a:pt x="151" y="0"/>
                  <a:pt x="140" y="0"/>
                </a:cubicBezTo>
              </a:path>
            </a:pathLst>
          </a:custGeom>
          <a:solidFill>
            <a:srgbClr val="00B0F0"/>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7" name="PPT_6"/>
          <p:cNvSpPr>
            <a:spLocks noEditPoints="1"/>
          </p:cNvSpPr>
          <p:nvPr>
            <p:custDataLst>
              <p:tags r:id="rId6"/>
            </p:custDataLst>
          </p:nvPr>
        </p:nvSpPr>
        <p:spPr bwMode="auto">
          <a:xfrm>
            <a:off x="6170613" y="4908493"/>
            <a:ext cx="622300" cy="620713"/>
          </a:xfrm>
          <a:custGeom>
            <a:avLst/>
            <a:gdLst>
              <a:gd name="T0" fmla="*/ 145 w 289"/>
              <a:gd name="T1" fmla="*/ 204 h 289"/>
              <a:gd name="T2" fmla="*/ 126 w 289"/>
              <a:gd name="T3" fmla="*/ 201 h 289"/>
              <a:gd name="T4" fmla="*/ 89 w 289"/>
              <a:gd name="T5" fmla="*/ 126 h 289"/>
              <a:gd name="T6" fmla="*/ 145 w 289"/>
              <a:gd name="T7" fmla="*/ 85 h 289"/>
              <a:gd name="T8" fmla="*/ 163 w 289"/>
              <a:gd name="T9" fmla="*/ 89 h 289"/>
              <a:gd name="T10" fmla="*/ 201 w 289"/>
              <a:gd name="T11" fmla="*/ 163 h 289"/>
              <a:gd name="T12" fmla="*/ 145 w 289"/>
              <a:gd name="T13" fmla="*/ 204 h 289"/>
              <a:gd name="T14" fmla="*/ 134 w 289"/>
              <a:gd name="T15" fmla="*/ 0 h 289"/>
              <a:gd name="T16" fmla="*/ 80 w 289"/>
              <a:gd name="T17" fmla="*/ 15 h 289"/>
              <a:gd name="T18" fmla="*/ 90 w 289"/>
              <a:gd name="T19" fmla="*/ 35 h 289"/>
              <a:gd name="T20" fmla="*/ 52 w 289"/>
              <a:gd name="T21" fmla="*/ 65 h 289"/>
              <a:gd name="T22" fmla="*/ 35 w 289"/>
              <a:gd name="T23" fmla="*/ 49 h 289"/>
              <a:gd name="T24" fmla="*/ 7 w 289"/>
              <a:gd name="T25" fmla="*/ 99 h 289"/>
              <a:gd name="T26" fmla="*/ 29 w 289"/>
              <a:gd name="T27" fmla="*/ 106 h 289"/>
              <a:gd name="T28" fmla="*/ 23 w 289"/>
              <a:gd name="T29" fmla="*/ 153 h 289"/>
              <a:gd name="T30" fmla="*/ 0 w 289"/>
              <a:gd name="T31" fmla="*/ 155 h 289"/>
              <a:gd name="T32" fmla="*/ 15 w 289"/>
              <a:gd name="T33" fmla="*/ 209 h 289"/>
              <a:gd name="T34" fmla="*/ 35 w 289"/>
              <a:gd name="T35" fmla="*/ 199 h 289"/>
              <a:gd name="T36" fmla="*/ 65 w 289"/>
              <a:gd name="T37" fmla="*/ 237 h 289"/>
              <a:gd name="T38" fmla="*/ 49 w 289"/>
              <a:gd name="T39" fmla="*/ 254 h 289"/>
              <a:gd name="T40" fmla="*/ 99 w 289"/>
              <a:gd name="T41" fmla="*/ 282 h 289"/>
              <a:gd name="T42" fmla="*/ 106 w 289"/>
              <a:gd name="T43" fmla="*/ 260 h 289"/>
              <a:gd name="T44" fmla="*/ 145 w 289"/>
              <a:gd name="T45" fmla="*/ 267 h 289"/>
              <a:gd name="T46" fmla="*/ 153 w 289"/>
              <a:gd name="T47" fmla="*/ 266 h 289"/>
              <a:gd name="T48" fmla="*/ 155 w 289"/>
              <a:gd name="T49" fmla="*/ 289 h 289"/>
              <a:gd name="T50" fmla="*/ 209 w 289"/>
              <a:gd name="T51" fmla="*/ 274 h 289"/>
              <a:gd name="T52" fmla="*/ 199 w 289"/>
              <a:gd name="T53" fmla="*/ 254 h 289"/>
              <a:gd name="T54" fmla="*/ 237 w 289"/>
              <a:gd name="T55" fmla="*/ 225 h 289"/>
              <a:gd name="T56" fmla="*/ 254 w 289"/>
              <a:gd name="T57" fmla="*/ 240 h 289"/>
              <a:gd name="T58" fmla="*/ 282 w 289"/>
              <a:gd name="T59" fmla="*/ 191 h 289"/>
              <a:gd name="T60" fmla="*/ 260 w 289"/>
              <a:gd name="T61" fmla="*/ 183 h 289"/>
              <a:gd name="T62" fmla="*/ 266 w 289"/>
              <a:gd name="T63" fmla="*/ 136 h 289"/>
              <a:gd name="T64" fmla="*/ 289 w 289"/>
              <a:gd name="T65" fmla="*/ 134 h 289"/>
              <a:gd name="T66" fmla="*/ 274 w 289"/>
              <a:gd name="T67" fmla="*/ 80 h 289"/>
              <a:gd name="T68" fmla="*/ 254 w 289"/>
              <a:gd name="T69" fmla="*/ 90 h 289"/>
              <a:gd name="T70" fmla="*/ 225 w 289"/>
              <a:gd name="T71" fmla="*/ 52 h 289"/>
              <a:gd name="T72" fmla="*/ 240 w 289"/>
              <a:gd name="T73" fmla="*/ 35 h 289"/>
              <a:gd name="T74" fmla="*/ 192 w 289"/>
              <a:gd name="T75" fmla="*/ 7 h 289"/>
              <a:gd name="T76" fmla="*/ 190 w 289"/>
              <a:gd name="T77" fmla="*/ 10 h 289"/>
              <a:gd name="T78" fmla="*/ 183 w 289"/>
              <a:gd name="T79" fmla="*/ 29 h 289"/>
              <a:gd name="T80" fmla="*/ 145 w 289"/>
              <a:gd name="T81" fmla="*/ 22 h 289"/>
              <a:gd name="T82" fmla="*/ 136 w 289"/>
              <a:gd name="T83" fmla="*/ 23 h 289"/>
              <a:gd name="T84" fmla="*/ 134 w 289"/>
              <a:gd name="T85"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9" h="289">
                <a:moveTo>
                  <a:pt x="145" y="204"/>
                </a:moveTo>
                <a:cubicBezTo>
                  <a:pt x="138" y="204"/>
                  <a:pt x="132" y="203"/>
                  <a:pt x="126" y="201"/>
                </a:cubicBezTo>
                <a:cubicBezTo>
                  <a:pt x="95" y="190"/>
                  <a:pt x="78" y="157"/>
                  <a:pt x="89" y="126"/>
                </a:cubicBezTo>
                <a:cubicBezTo>
                  <a:pt x="97" y="101"/>
                  <a:pt x="120" y="85"/>
                  <a:pt x="145" y="85"/>
                </a:cubicBezTo>
                <a:cubicBezTo>
                  <a:pt x="151" y="85"/>
                  <a:pt x="157" y="86"/>
                  <a:pt x="163" y="89"/>
                </a:cubicBezTo>
                <a:cubicBezTo>
                  <a:pt x="194" y="99"/>
                  <a:pt x="211" y="132"/>
                  <a:pt x="201" y="163"/>
                </a:cubicBezTo>
                <a:cubicBezTo>
                  <a:pt x="192" y="188"/>
                  <a:pt x="169" y="204"/>
                  <a:pt x="145" y="204"/>
                </a:cubicBezTo>
                <a:moveTo>
                  <a:pt x="134" y="0"/>
                </a:moveTo>
                <a:cubicBezTo>
                  <a:pt x="115" y="1"/>
                  <a:pt x="97" y="6"/>
                  <a:pt x="80" y="15"/>
                </a:cubicBezTo>
                <a:cubicBezTo>
                  <a:pt x="90" y="35"/>
                  <a:pt x="90" y="35"/>
                  <a:pt x="90" y="35"/>
                </a:cubicBezTo>
                <a:cubicBezTo>
                  <a:pt x="76" y="42"/>
                  <a:pt x="63" y="52"/>
                  <a:pt x="52" y="65"/>
                </a:cubicBezTo>
                <a:cubicBezTo>
                  <a:pt x="35" y="49"/>
                  <a:pt x="35" y="49"/>
                  <a:pt x="35" y="49"/>
                </a:cubicBezTo>
                <a:cubicBezTo>
                  <a:pt x="23" y="63"/>
                  <a:pt x="13" y="80"/>
                  <a:pt x="7" y="99"/>
                </a:cubicBezTo>
                <a:cubicBezTo>
                  <a:pt x="29" y="106"/>
                  <a:pt x="29" y="106"/>
                  <a:pt x="29" y="106"/>
                </a:cubicBezTo>
                <a:cubicBezTo>
                  <a:pt x="24" y="122"/>
                  <a:pt x="22" y="138"/>
                  <a:pt x="23" y="153"/>
                </a:cubicBezTo>
                <a:cubicBezTo>
                  <a:pt x="0" y="155"/>
                  <a:pt x="0" y="155"/>
                  <a:pt x="0" y="155"/>
                </a:cubicBezTo>
                <a:cubicBezTo>
                  <a:pt x="1" y="174"/>
                  <a:pt x="6" y="193"/>
                  <a:pt x="15" y="209"/>
                </a:cubicBezTo>
                <a:cubicBezTo>
                  <a:pt x="35" y="199"/>
                  <a:pt x="35" y="199"/>
                  <a:pt x="35" y="199"/>
                </a:cubicBezTo>
                <a:cubicBezTo>
                  <a:pt x="42" y="213"/>
                  <a:pt x="52" y="226"/>
                  <a:pt x="65" y="237"/>
                </a:cubicBezTo>
                <a:cubicBezTo>
                  <a:pt x="49" y="254"/>
                  <a:pt x="49" y="254"/>
                  <a:pt x="49" y="254"/>
                </a:cubicBezTo>
                <a:cubicBezTo>
                  <a:pt x="63" y="266"/>
                  <a:pt x="80" y="276"/>
                  <a:pt x="99" y="282"/>
                </a:cubicBezTo>
                <a:cubicBezTo>
                  <a:pt x="106" y="260"/>
                  <a:pt x="106" y="260"/>
                  <a:pt x="106" y="260"/>
                </a:cubicBezTo>
                <a:cubicBezTo>
                  <a:pt x="119" y="265"/>
                  <a:pt x="132" y="267"/>
                  <a:pt x="145" y="267"/>
                </a:cubicBezTo>
                <a:cubicBezTo>
                  <a:pt x="147" y="267"/>
                  <a:pt x="150" y="267"/>
                  <a:pt x="153" y="266"/>
                </a:cubicBezTo>
                <a:cubicBezTo>
                  <a:pt x="155" y="289"/>
                  <a:pt x="155" y="289"/>
                  <a:pt x="155" y="289"/>
                </a:cubicBezTo>
                <a:cubicBezTo>
                  <a:pt x="174" y="288"/>
                  <a:pt x="193" y="283"/>
                  <a:pt x="209" y="274"/>
                </a:cubicBezTo>
                <a:cubicBezTo>
                  <a:pt x="199" y="254"/>
                  <a:pt x="199" y="254"/>
                  <a:pt x="199" y="254"/>
                </a:cubicBezTo>
                <a:cubicBezTo>
                  <a:pt x="213" y="247"/>
                  <a:pt x="226" y="237"/>
                  <a:pt x="237" y="225"/>
                </a:cubicBezTo>
                <a:cubicBezTo>
                  <a:pt x="254" y="240"/>
                  <a:pt x="254" y="240"/>
                  <a:pt x="254" y="240"/>
                </a:cubicBezTo>
                <a:cubicBezTo>
                  <a:pt x="266" y="226"/>
                  <a:pt x="276" y="209"/>
                  <a:pt x="282" y="191"/>
                </a:cubicBezTo>
                <a:cubicBezTo>
                  <a:pt x="260" y="183"/>
                  <a:pt x="260" y="183"/>
                  <a:pt x="260" y="183"/>
                </a:cubicBezTo>
                <a:cubicBezTo>
                  <a:pt x="266" y="168"/>
                  <a:pt x="268" y="152"/>
                  <a:pt x="266" y="136"/>
                </a:cubicBezTo>
                <a:cubicBezTo>
                  <a:pt x="289" y="134"/>
                  <a:pt x="289" y="134"/>
                  <a:pt x="289" y="134"/>
                </a:cubicBezTo>
                <a:cubicBezTo>
                  <a:pt x="288" y="115"/>
                  <a:pt x="283" y="97"/>
                  <a:pt x="274" y="80"/>
                </a:cubicBezTo>
                <a:cubicBezTo>
                  <a:pt x="254" y="90"/>
                  <a:pt x="254" y="90"/>
                  <a:pt x="254" y="90"/>
                </a:cubicBezTo>
                <a:cubicBezTo>
                  <a:pt x="247" y="76"/>
                  <a:pt x="237" y="63"/>
                  <a:pt x="225" y="52"/>
                </a:cubicBezTo>
                <a:cubicBezTo>
                  <a:pt x="240" y="35"/>
                  <a:pt x="240" y="35"/>
                  <a:pt x="240" y="35"/>
                </a:cubicBezTo>
                <a:cubicBezTo>
                  <a:pt x="226" y="23"/>
                  <a:pt x="210" y="14"/>
                  <a:pt x="192" y="7"/>
                </a:cubicBezTo>
                <a:cubicBezTo>
                  <a:pt x="190" y="10"/>
                  <a:pt x="190" y="10"/>
                  <a:pt x="190" y="10"/>
                </a:cubicBezTo>
                <a:cubicBezTo>
                  <a:pt x="183" y="29"/>
                  <a:pt x="183" y="29"/>
                  <a:pt x="183" y="29"/>
                </a:cubicBezTo>
                <a:cubicBezTo>
                  <a:pt x="170" y="24"/>
                  <a:pt x="157" y="22"/>
                  <a:pt x="145" y="22"/>
                </a:cubicBezTo>
                <a:cubicBezTo>
                  <a:pt x="142" y="22"/>
                  <a:pt x="139" y="23"/>
                  <a:pt x="136" y="23"/>
                </a:cubicBezTo>
                <a:cubicBezTo>
                  <a:pt x="134" y="0"/>
                  <a:pt x="134" y="0"/>
                  <a:pt x="134" y="0"/>
                </a:cubicBezTo>
              </a:path>
            </a:pathLst>
          </a:custGeom>
          <a:solidFill>
            <a:schemeClr val="accent5"/>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8" name="PPT_7"/>
          <p:cNvSpPr/>
          <p:nvPr>
            <p:custDataLst>
              <p:tags r:id="rId7"/>
            </p:custDataLst>
          </p:nvPr>
        </p:nvSpPr>
        <p:spPr bwMode="auto">
          <a:xfrm>
            <a:off x="6580188" y="4922780"/>
            <a:ext cx="4763" cy="6350"/>
          </a:xfrm>
          <a:custGeom>
            <a:avLst/>
            <a:gdLst>
              <a:gd name="T0" fmla="*/ 1 w 2"/>
              <a:gd name="T1" fmla="*/ 0 h 3"/>
              <a:gd name="T2" fmla="*/ 0 w 2"/>
              <a:gd name="T3" fmla="*/ 3 h 3"/>
              <a:gd name="T4" fmla="*/ 2 w 2"/>
              <a:gd name="T5" fmla="*/ 0 h 3"/>
              <a:gd name="T6" fmla="*/ 1 w 2"/>
              <a:gd name="T7" fmla="*/ 0 h 3"/>
            </a:gdLst>
            <a:ahLst/>
            <a:cxnLst>
              <a:cxn ang="0">
                <a:pos x="T0" y="T1"/>
              </a:cxn>
              <a:cxn ang="0">
                <a:pos x="T2" y="T3"/>
              </a:cxn>
              <a:cxn ang="0">
                <a:pos x="T4" y="T5"/>
              </a:cxn>
              <a:cxn ang="0">
                <a:pos x="T6" y="T7"/>
              </a:cxn>
            </a:cxnLst>
            <a:rect l="0" t="0" r="r" b="b"/>
            <a:pathLst>
              <a:path w="2" h="3">
                <a:moveTo>
                  <a:pt x="1" y="0"/>
                </a:moveTo>
                <a:cubicBezTo>
                  <a:pt x="0" y="3"/>
                  <a:pt x="0" y="3"/>
                  <a:pt x="0" y="3"/>
                </a:cubicBezTo>
                <a:cubicBezTo>
                  <a:pt x="2" y="0"/>
                  <a:pt x="2" y="0"/>
                  <a:pt x="2" y="0"/>
                </a:cubicBezTo>
                <a:cubicBezTo>
                  <a:pt x="1" y="0"/>
                  <a:pt x="1" y="0"/>
                  <a:pt x="1" y="0"/>
                </a:cubicBezTo>
              </a:path>
            </a:pathLst>
          </a:custGeom>
          <a:solidFill>
            <a:srgbClr val="AC270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9" name="PPT_8"/>
          <p:cNvSpPr>
            <a:spLocks noEditPoints="1"/>
          </p:cNvSpPr>
          <p:nvPr>
            <p:custDataLst>
              <p:tags r:id="rId8"/>
            </p:custDataLst>
          </p:nvPr>
        </p:nvSpPr>
        <p:spPr bwMode="auto">
          <a:xfrm>
            <a:off x="6816725" y="4964055"/>
            <a:ext cx="438150" cy="433388"/>
          </a:xfrm>
          <a:custGeom>
            <a:avLst/>
            <a:gdLst>
              <a:gd name="T0" fmla="*/ 102 w 203"/>
              <a:gd name="T1" fmla="*/ 143 h 202"/>
              <a:gd name="T2" fmla="*/ 94 w 203"/>
              <a:gd name="T3" fmla="*/ 142 h 202"/>
              <a:gd name="T4" fmla="*/ 60 w 203"/>
              <a:gd name="T5" fmla="*/ 93 h 202"/>
              <a:gd name="T6" fmla="*/ 96 w 203"/>
              <a:gd name="T7" fmla="*/ 59 h 202"/>
              <a:gd name="T8" fmla="*/ 102 w 203"/>
              <a:gd name="T9" fmla="*/ 59 h 202"/>
              <a:gd name="T10" fmla="*/ 110 w 203"/>
              <a:gd name="T11" fmla="*/ 60 h 202"/>
              <a:gd name="T12" fmla="*/ 143 w 203"/>
              <a:gd name="T13" fmla="*/ 109 h 202"/>
              <a:gd name="T14" fmla="*/ 107 w 203"/>
              <a:gd name="T15" fmla="*/ 143 h 202"/>
              <a:gd name="T16" fmla="*/ 102 w 203"/>
              <a:gd name="T17" fmla="*/ 143 h 202"/>
              <a:gd name="T18" fmla="*/ 121 w 203"/>
              <a:gd name="T19" fmla="*/ 0 h 202"/>
              <a:gd name="T20" fmla="*/ 118 w 203"/>
              <a:gd name="T21" fmla="*/ 16 h 202"/>
              <a:gd name="T22" fmla="*/ 102 w 203"/>
              <a:gd name="T23" fmla="*/ 14 h 202"/>
              <a:gd name="T24" fmla="*/ 90 w 203"/>
              <a:gd name="T25" fmla="*/ 15 h 202"/>
              <a:gd name="T26" fmla="*/ 84 w 203"/>
              <a:gd name="T27" fmla="*/ 16 h 202"/>
              <a:gd name="T28" fmla="*/ 81 w 203"/>
              <a:gd name="T29" fmla="*/ 0 h 202"/>
              <a:gd name="T30" fmla="*/ 44 w 203"/>
              <a:gd name="T31" fmla="*/ 15 h 202"/>
              <a:gd name="T32" fmla="*/ 53 w 203"/>
              <a:gd name="T33" fmla="*/ 29 h 202"/>
              <a:gd name="T34" fmla="*/ 29 w 203"/>
              <a:gd name="T35" fmla="*/ 53 h 202"/>
              <a:gd name="T36" fmla="*/ 15 w 203"/>
              <a:gd name="T37" fmla="*/ 44 h 202"/>
              <a:gd name="T38" fmla="*/ 0 w 203"/>
              <a:gd name="T39" fmla="*/ 81 h 202"/>
              <a:gd name="T40" fmla="*/ 16 w 203"/>
              <a:gd name="T41" fmla="*/ 85 h 202"/>
              <a:gd name="T42" fmla="*/ 16 w 203"/>
              <a:gd name="T43" fmla="*/ 118 h 202"/>
              <a:gd name="T44" fmla="*/ 0 w 203"/>
              <a:gd name="T45" fmla="*/ 122 h 202"/>
              <a:gd name="T46" fmla="*/ 16 w 203"/>
              <a:gd name="T47" fmla="*/ 159 h 202"/>
              <a:gd name="T48" fmla="*/ 30 w 203"/>
              <a:gd name="T49" fmla="*/ 150 h 202"/>
              <a:gd name="T50" fmla="*/ 54 w 203"/>
              <a:gd name="T51" fmla="*/ 174 h 202"/>
              <a:gd name="T52" fmla="*/ 45 w 203"/>
              <a:gd name="T53" fmla="*/ 187 h 202"/>
              <a:gd name="T54" fmla="*/ 82 w 203"/>
              <a:gd name="T55" fmla="*/ 202 h 202"/>
              <a:gd name="T56" fmla="*/ 85 w 203"/>
              <a:gd name="T57" fmla="*/ 186 h 202"/>
              <a:gd name="T58" fmla="*/ 102 w 203"/>
              <a:gd name="T59" fmla="*/ 188 h 202"/>
              <a:gd name="T60" fmla="*/ 113 w 203"/>
              <a:gd name="T61" fmla="*/ 187 h 202"/>
              <a:gd name="T62" fmla="*/ 119 w 203"/>
              <a:gd name="T63" fmla="*/ 186 h 202"/>
              <a:gd name="T64" fmla="*/ 122 w 203"/>
              <a:gd name="T65" fmla="*/ 202 h 202"/>
              <a:gd name="T66" fmla="*/ 159 w 203"/>
              <a:gd name="T67" fmla="*/ 187 h 202"/>
              <a:gd name="T68" fmla="*/ 150 w 203"/>
              <a:gd name="T69" fmla="*/ 173 h 202"/>
              <a:gd name="T70" fmla="*/ 174 w 203"/>
              <a:gd name="T71" fmla="*/ 149 h 202"/>
              <a:gd name="T72" fmla="*/ 188 w 203"/>
              <a:gd name="T73" fmla="*/ 158 h 202"/>
              <a:gd name="T74" fmla="*/ 203 w 203"/>
              <a:gd name="T75" fmla="*/ 121 h 202"/>
              <a:gd name="T76" fmla="*/ 187 w 203"/>
              <a:gd name="T77" fmla="*/ 117 h 202"/>
              <a:gd name="T78" fmla="*/ 187 w 203"/>
              <a:gd name="T79" fmla="*/ 84 h 202"/>
              <a:gd name="T80" fmla="*/ 203 w 203"/>
              <a:gd name="T81" fmla="*/ 80 h 202"/>
              <a:gd name="T82" fmla="*/ 187 w 203"/>
              <a:gd name="T83" fmla="*/ 43 h 202"/>
              <a:gd name="T84" fmla="*/ 174 w 203"/>
              <a:gd name="T85" fmla="*/ 52 h 202"/>
              <a:gd name="T86" fmla="*/ 149 w 203"/>
              <a:gd name="T87" fmla="*/ 28 h 202"/>
              <a:gd name="T88" fmla="*/ 159 w 203"/>
              <a:gd name="T89" fmla="*/ 15 h 202"/>
              <a:gd name="T90" fmla="*/ 121 w 203"/>
              <a:gd name="T9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202">
                <a:moveTo>
                  <a:pt x="102" y="143"/>
                </a:moveTo>
                <a:cubicBezTo>
                  <a:pt x="99" y="143"/>
                  <a:pt x="96" y="143"/>
                  <a:pt x="94" y="142"/>
                </a:cubicBezTo>
                <a:cubicBezTo>
                  <a:pt x="71" y="138"/>
                  <a:pt x="56" y="116"/>
                  <a:pt x="60" y="93"/>
                </a:cubicBezTo>
                <a:cubicBezTo>
                  <a:pt x="64" y="75"/>
                  <a:pt x="79" y="62"/>
                  <a:pt x="96" y="59"/>
                </a:cubicBezTo>
                <a:cubicBezTo>
                  <a:pt x="98" y="59"/>
                  <a:pt x="100" y="59"/>
                  <a:pt x="102" y="59"/>
                </a:cubicBezTo>
                <a:cubicBezTo>
                  <a:pt x="104" y="59"/>
                  <a:pt x="107" y="59"/>
                  <a:pt x="110" y="60"/>
                </a:cubicBezTo>
                <a:cubicBezTo>
                  <a:pt x="132" y="64"/>
                  <a:pt x="147" y="86"/>
                  <a:pt x="143" y="109"/>
                </a:cubicBezTo>
                <a:cubicBezTo>
                  <a:pt x="139" y="127"/>
                  <a:pt x="125" y="140"/>
                  <a:pt x="107" y="143"/>
                </a:cubicBezTo>
                <a:cubicBezTo>
                  <a:pt x="105" y="143"/>
                  <a:pt x="103" y="143"/>
                  <a:pt x="102" y="143"/>
                </a:cubicBezTo>
                <a:moveTo>
                  <a:pt x="121" y="0"/>
                </a:moveTo>
                <a:cubicBezTo>
                  <a:pt x="118" y="16"/>
                  <a:pt x="118" y="16"/>
                  <a:pt x="118" y="16"/>
                </a:cubicBezTo>
                <a:cubicBezTo>
                  <a:pt x="113" y="15"/>
                  <a:pt x="107" y="14"/>
                  <a:pt x="102" y="14"/>
                </a:cubicBezTo>
                <a:cubicBezTo>
                  <a:pt x="98" y="14"/>
                  <a:pt x="94" y="14"/>
                  <a:pt x="90" y="15"/>
                </a:cubicBezTo>
                <a:cubicBezTo>
                  <a:pt x="88" y="15"/>
                  <a:pt x="86" y="15"/>
                  <a:pt x="84" y="16"/>
                </a:cubicBezTo>
                <a:cubicBezTo>
                  <a:pt x="81" y="0"/>
                  <a:pt x="81" y="0"/>
                  <a:pt x="81" y="0"/>
                </a:cubicBezTo>
                <a:cubicBezTo>
                  <a:pt x="67" y="3"/>
                  <a:pt x="55" y="8"/>
                  <a:pt x="44" y="15"/>
                </a:cubicBezTo>
                <a:cubicBezTo>
                  <a:pt x="53" y="29"/>
                  <a:pt x="53" y="29"/>
                  <a:pt x="53" y="29"/>
                </a:cubicBezTo>
                <a:cubicBezTo>
                  <a:pt x="44" y="35"/>
                  <a:pt x="35" y="44"/>
                  <a:pt x="29" y="53"/>
                </a:cubicBezTo>
                <a:cubicBezTo>
                  <a:pt x="15" y="44"/>
                  <a:pt x="15" y="44"/>
                  <a:pt x="15" y="44"/>
                </a:cubicBezTo>
                <a:cubicBezTo>
                  <a:pt x="8" y="55"/>
                  <a:pt x="3" y="68"/>
                  <a:pt x="0" y="81"/>
                </a:cubicBezTo>
                <a:cubicBezTo>
                  <a:pt x="16" y="85"/>
                  <a:pt x="16" y="85"/>
                  <a:pt x="16" y="85"/>
                </a:cubicBezTo>
                <a:cubicBezTo>
                  <a:pt x="14" y="96"/>
                  <a:pt x="14" y="108"/>
                  <a:pt x="16" y="118"/>
                </a:cubicBezTo>
                <a:cubicBezTo>
                  <a:pt x="0" y="122"/>
                  <a:pt x="0" y="122"/>
                  <a:pt x="0" y="122"/>
                </a:cubicBezTo>
                <a:cubicBezTo>
                  <a:pt x="3" y="135"/>
                  <a:pt x="8" y="148"/>
                  <a:pt x="16" y="159"/>
                </a:cubicBezTo>
                <a:cubicBezTo>
                  <a:pt x="30" y="150"/>
                  <a:pt x="30" y="150"/>
                  <a:pt x="30" y="150"/>
                </a:cubicBezTo>
                <a:cubicBezTo>
                  <a:pt x="36" y="159"/>
                  <a:pt x="44" y="167"/>
                  <a:pt x="54" y="174"/>
                </a:cubicBezTo>
                <a:cubicBezTo>
                  <a:pt x="45" y="187"/>
                  <a:pt x="45" y="187"/>
                  <a:pt x="45" y="187"/>
                </a:cubicBezTo>
                <a:cubicBezTo>
                  <a:pt x="56" y="194"/>
                  <a:pt x="68" y="200"/>
                  <a:pt x="82" y="202"/>
                </a:cubicBezTo>
                <a:cubicBezTo>
                  <a:pt x="85" y="186"/>
                  <a:pt x="85" y="186"/>
                  <a:pt x="85" y="186"/>
                </a:cubicBezTo>
                <a:cubicBezTo>
                  <a:pt x="91" y="187"/>
                  <a:pt x="96" y="188"/>
                  <a:pt x="102" y="188"/>
                </a:cubicBezTo>
                <a:cubicBezTo>
                  <a:pt x="105" y="188"/>
                  <a:pt x="109" y="188"/>
                  <a:pt x="113" y="187"/>
                </a:cubicBezTo>
                <a:cubicBezTo>
                  <a:pt x="115" y="187"/>
                  <a:pt x="117" y="187"/>
                  <a:pt x="119" y="186"/>
                </a:cubicBezTo>
                <a:cubicBezTo>
                  <a:pt x="122" y="202"/>
                  <a:pt x="122" y="202"/>
                  <a:pt x="122" y="202"/>
                </a:cubicBezTo>
                <a:cubicBezTo>
                  <a:pt x="136" y="199"/>
                  <a:pt x="148" y="194"/>
                  <a:pt x="159" y="187"/>
                </a:cubicBezTo>
                <a:cubicBezTo>
                  <a:pt x="150" y="173"/>
                  <a:pt x="150" y="173"/>
                  <a:pt x="150" y="173"/>
                </a:cubicBezTo>
                <a:cubicBezTo>
                  <a:pt x="160" y="167"/>
                  <a:pt x="168" y="158"/>
                  <a:pt x="174" y="149"/>
                </a:cubicBezTo>
                <a:cubicBezTo>
                  <a:pt x="188" y="158"/>
                  <a:pt x="188" y="158"/>
                  <a:pt x="188" y="158"/>
                </a:cubicBezTo>
                <a:cubicBezTo>
                  <a:pt x="195" y="147"/>
                  <a:pt x="200" y="134"/>
                  <a:pt x="203" y="121"/>
                </a:cubicBezTo>
                <a:cubicBezTo>
                  <a:pt x="187" y="117"/>
                  <a:pt x="187" y="117"/>
                  <a:pt x="187" y="117"/>
                </a:cubicBezTo>
                <a:cubicBezTo>
                  <a:pt x="189" y="106"/>
                  <a:pt x="189" y="94"/>
                  <a:pt x="187" y="84"/>
                </a:cubicBezTo>
                <a:cubicBezTo>
                  <a:pt x="203" y="80"/>
                  <a:pt x="203" y="80"/>
                  <a:pt x="203" y="80"/>
                </a:cubicBezTo>
                <a:cubicBezTo>
                  <a:pt x="200" y="67"/>
                  <a:pt x="195" y="54"/>
                  <a:pt x="187" y="43"/>
                </a:cubicBezTo>
                <a:cubicBezTo>
                  <a:pt x="174" y="52"/>
                  <a:pt x="174" y="52"/>
                  <a:pt x="174" y="52"/>
                </a:cubicBezTo>
                <a:cubicBezTo>
                  <a:pt x="167" y="43"/>
                  <a:pt x="159" y="35"/>
                  <a:pt x="149" y="28"/>
                </a:cubicBezTo>
                <a:cubicBezTo>
                  <a:pt x="159" y="15"/>
                  <a:pt x="159" y="15"/>
                  <a:pt x="159" y="15"/>
                </a:cubicBezTo>
                <a:cubicBezTo>
                  <a:pt x="148" y="7"/>
                  <a:pt x="135" y="2"/>
                  <a:pt x="121" y="0"/>
                </a:cubicBezTo>
              </a:path>
            </a:pathLst>
          </a:custGeom>
          <a:solidFill>
            <a:schemeClr val="accent3"/>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0" name="PPT_9"/>
          <p:cNvSpPr>
            <a:spLocks noEditPoints="1"/>
          </p:cNvSpPr>
          <p:nvPr>
            <p:custDataLst>
              <p:tags r:id="rId9"/>
            </p:custDataLst>
          </p:nvPr>
        </p:nvSpPr>
        <p:spPr bwMode="auto">
          <a:xfrm>
            <a:off x="5016500" y="4257617"/>
            <a:ext cx="452438" cy="450850"/>
          </a:xfrm>
          <a:custGeom>
            <a:avLst/>
            <a:gdLst>
              <a:gd name="T0" fmla="*/ 105 w 210"/>
              <a:gd name="T1" fmla="*/ 143 h 210"/>
              <a:gd name="T2" fmla="*/ 93 w 210"/>
              <a:gd name="T3" fmla="*/ 141 h 210"/>
              <a:gd name="T4" fmla="*/ 68 w 210"/>
              <a:gd name="T5" fmla="*/ 93 h 210"/>
              <a:gd name="T6" fmla="*/ 105 w 210"/>
              <a:gd name="T7" fmla="*/ 67 h 210"/>
              <a:gd name="T8" fmla="*/ 117 w 210"/>
              <a:gd name="T9" fmla="*/ 68 h 210"/>
              <a:gd name="T10" fmla="*/ 141 w 210"/>
              <a:gd name="T11" fmla="*/ 117 h 210"/>
              <a:gd name="T12" fmla="*/ 105 w 210"/>
              <a:gd name="T13" fmla="*/ 143 h 210"/>
              <a:gd name="T14" fmla="*/ 97 w 210"/>
              <a:gd name="T15" fmla="*/ 0 h 210"/>
              <a:gd name="T16" fmla="*/ 58 w 210"/>
              <a:gd name="T17" fmla="*/ 11 h 210"/>
              <a:gd name="T18" fmla="*/ 65 w 210"/>
              <a:gd name="T19" fmla="*/ 26 h 210"/>
              <a:gd name="T20" fmla="*/ 38 w 210"/>
              <a:gd name="T21" fmla="*/ 47 h 210"/>
              <a:gd name="T22" fmla="*/ 25 w 210"/>
              <a:gd name="T23" fmla="*/ 36 h 210"/>
              <a:gd name="T24" fmla="*/ 5 w 210"/>
              <a:gd name="T25" fmla="*/ 72 h 210"/>
              <a:gd name="T26" fmla="*/ 21 w 210"/>
              <a:gd name="T27" fmla="*/ 77 h 210"/>
              <a:gd name="T28" fmla="*/ 17 w 210"/>
              <a:gd name="T29" fmla="*/ 111 h 210"/>
              <a:gd name="T30" fmla="*/ 0 w 210"/>
              <a:gd name="T31" fmla="*/ 112 h 210"/>
              <a:gd name="T32" fmla="*/ 11 w 210"/>
              <a:gd name="T33" fmla="*/ 152 h 210"/>
              <a:gd name="T34" fmla="*/ 26 w 210"/>
              <a:gd name="T35" fmla="*/ 144 h 210"/>
              <a:gd name="T36" fmla="*/ 47 w 210"/>
              <a:gd name="T37" fmla="*/ 172 h 210"/>
              <a:gd name="T38" fmla="*/ 36 w 210"/>
              <a:gd name="T39" fmla="*/ 184 h 210"/>
              <a:gd name="T40" fmla="*/ 71 w 210"/>
              <a:gd name="T41" fmla="*/ 205 h 210"/>
              <a:gd name="T42" fmla="*/ 77 w 210"/>
              <a:gd name="T43" fmla="*/ 189 h 210"/>
              <a:gd name="T44" fmla="*/ 105 w 210"/>
              <a:gd name="T45" fmla="*/ 193 h 210"/>
              <a:gd name="T46" fmla="*/ 111 w 210"/>
              <a:gd name="T47" fmla="*/ 193 h 210"/>
              <a:gd name="T48" fmla="*/ 112 w 210"/>
              <a:gd name="T49" fmla="*/ 210 h 210"/>
              <a:gd name="T50" fmla="*/ 152 w 210"/>
              <a:gd name="T51" fmla="*/ 199 h 210"/>
              <a:gd name="T52" fmla="*/ 144 w 210"/>
              <a:gd name="T53" fmla="*/ 184 h 210"/>
              <a:gd name="T54" fmla="*/ 171 w 210"/>
              <a:gd name="T55" fmla="*/ 163 h 210"/>
              <a:gd name="T56" fmla="*/ 184 w 210"/>
              <a:gd name="T57" fmla="*/ 174 h 210"/>
              <a:gd name="T58" fmla="*/ 204 w 210"/>
              <a:gd name="T59" fmla="*/ 138 h 210"/>
              <a:gd name="T60" fmla="*/ 189 w 210"/>
              <a:gd name="T61" fmla="*/ 133 h 210"/>
              <a:gd name="T62" fmla="*/ 193 w 210"/>
              <a:gd name="T63" fmla="*/ 99 h 210"/>
              <a:gd name="T64" fmla="*/ 210 w 210"/>
              <a:gd name="T65" fmla="*/ 98 h 210"/>
              <a:gd name="T66" fmla="*/ 199 w 210"/>
              <a:gd name="T67" fmla="*/ 58 h 210"/>
              <a:gd name="T68" fmla="*/ 184 w 210"/>
              <a:gd name="T69" fmla="*/ 65 h 210"/>
              <a:gd name="T70" fmla="*/ 163 w 210"/>
              <a:gd name="T71" fmla="*/ 38 h 210"/>
              <a:gd name="T72" fmla="*/ 174 w 210"/>
              <a:gd name="T73" fmla="*/ 26 h 210"/>
              <a:gd name="T74" fmla="*/ 138 w 210"/>
              <a:gd name="T75" fmla="*/ 5 h 210"/>
              <a:gd name="T76" fmla="*/ 133 w 210"/>
              <a:gd name="T77" fmla="*/ 21 h 210"/>
              <a:gd name="T78" fmla="*/ 105 w 210"/>
              <a:gd name="T79" fmla="*/ 17 h 210"/>
              <a:gd name="T80" fmla="*/ 98 w 210"/>
              <a:gd name="T81" fmla="*/ 17 h 210"/>
              <a:gd name="T82" fmla="*/ 97 w 210"/>
              <a:gd name="T8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210">
                <a:moveTo>
                  <a:pt x="105" y="143"/>
                </a:moveTo>
                <a:cubicBezTo>
                  <a:pt x="101" y="143"/>
                  <a:pt x="97" y="143"/>
                  <a:pt x="93" y="141"/>
                </a:cubicBezTo>
                <a:cubicBezTo>
                  <a:pt x="72" y="135"/>
                  <a:pt x="62" y="113"/>
                  <a:pt x="68" y="93"/>
                </a:cubicBezTo>
                <a:cubicBezTo>
                  <a:pt x="74" y="77"/>
                  <a:pt x="89" y="67"/>
                  <a:pt x="105" y="67"/>
                </a:cubicBezTo>
                <a:cubicBezTo>
                  <a:pt x="109" y="67"/>
                  <a:pt x="113" y="67"/>
                  <a:pt x="117" y="68"/>
                </a:cubicBezTo>
                <a:cubicBezTo>
                  <a:pt x="137" y="75"/>
                  <a:pt x="148" y="97"/>
                  <a:pt x="141" y="117"/>
                </a:cubicBezTo>
                <a:cubicBezTo>
                  <a:pt x="136" y="133"/>
                  <a:pt x="121" y="143"/>
                  <a:pt x="105" y="143"/>
                </a:cubicBezTo>
                <a:moveTo>
                  <a:pt x="97" y="0"/>
                </a:moveTo>
                <a:cubicBezTo>
                  <a:pt x="83" y="1"/>
                  <a:pt x="70" y="5"/>
                  <a:pt x="58" y="11"/>
                </a:cubicBezTo>
                <a:cubicBezTo>
                  <a:pt x="65" y="26"/>
                  <a:pt x="65" y="26"/>
                  <a:pt x="65" y="26"/>
                </a:cubicBezTo>
                <a:cubicBezTo>
                  <a:pt x="55" y="31"/>
                  <a:pt x="46" y="38"/>
                  <a:pt x="38" y="47"/>
                </a:cubicBezTo>
                <a:cubicBezTo>
                  <a:pt x="25" y="36"/>
                  <a:pt x="25" y="36"/>
                  <a:pt x="25" y="36"/>
                </a:cubicBezTo>
                <a:cubicBezTo>
                  <a:pt x="17" y="46"/>
                  <a:pt x="10" y="58"/>
                  <a:pt x="5" y="72"/>
                </a:cubicBezTo>
                <a:cubicBezTo>
                  <a:pt x="21" y="77"/>
                  <a:pt x="21" y="77"/>
                  <a:pt x="21" y="77"/>
                </a:cubicBezTo>
                <a:cubicBezTo>
                  <a:pt x="17" y="88"/>
                  <a:pt x="16" y="100"/>
                  <a:pt x="17" y="111"/>
                </a:cubicBezTo>
                <a:cubicBezTo>
                  <a:pt x="0" y="112"/>
                  <a:pt x="0" y="112"/>
                  <a:pt x="0" y="112"/>
                </a:cubicBezTo>
                <a:cubicBezTo>
                  <a:pt x="1" y="126"/>
                  <a:pt x="5" y="140"/>
                  <a:pt x="11" y="152"/>
                </a:cubicBezTo>
                <a:cubicBezTo>
                  <a:pt x="26" y="144"/>
                  <a:pt x="26" y="144"/>
                  <a:pt x="26" y="144"/>
                </a:cubicBezTo>
                <a:cubicBezTo>
                  <a:pt x="31" y="155"/>
                  <a:pt x="38" y="164"/>
                  <a:pt x="47" y="172"/>
                </a:cubicBezTo>
                <a:cubicBezTo>
                  <a:pt x="36" y="184"/>
                  <a:pt x="36" y="184"/>
                  <a:pt x="36" y="184"/>
                </a:cubicBezTo>
                <a:cubicBezTo>
                  <a:pt x="46" y="193"/>
                  <a:pt x="58" y="200"/>
                  <a:pt x="71" y="205"/>
                </a:cubicBezTo>
                <a:cubicBezTo>
                  <a:pt x="77" y="189"/>
                  <a:pt x="77" y="189"/>
                  <a:pt x="77" y="189"/>
                </a:cubicBezTo>
                <a:cubicBezTo>
                  <a:pt x="86" y="192"/>
                  <a:pt x="95" y="193"/>
                  <a:pt x="105" y="193"/>
                </a:cubicBezTo>
                <a:cubicBezTo>
                  <a:pt x="107" y="193"/>
                  <a:pt x="109" y="193"/>
                  <a:pt x="111" y="193"/>
                </a:cubicBezTo>
                <a:cubicBezTo>
                  <a:pt x="112" y="210"/>
                  <a:pt x="112" y="210"/>
                  <a:pt x="112" y="210"/>
                </a:cubicBezTo>
                <a:cubicBezTo>
                  <a:pt x="126" y="209"/>
                  <a:pt x="139" y="205"/>
                  <a:pt x="152" y="199"/>
                </a:cubicBezTo>
                <a:cubicBezTo>
                  <a:pt x="144" y="184"/>
                  <a:pt x="144" y="184"/>
                  <a:pt x="144" y="184"/>
                </a:cubicBezTo>
                <a:cubicBezTo>
                  <a:pt x="154" y="179"/>
                  <a:pt x="164" y="172"/>
                  <a:pt x="171" y="163"/>
                </a:cubicBezTo>
                <a:cubicBezTo>
                  <a:pt x="184" y="174"/>
                  <a:pt x="184" y="174"/>
                  <a:pt x="184" y="174"/>
                </a:cubicBezTo>
                <a:cubicBezTo>
                  <a:pt x="193" y="164"/>
                  <a:pt x="200" y="152"/>
                  <a:pt x="204" y="138"/>
                </a:cubicBezTo>
                <a:cubicBezTo>
                  <a:pt x="189" y="133"/>
                  <a:pt x="189" y="133"/>
                  <a:pt x="189" y="133"/>
                </a:cubicBezTo>
                <a:cubicBezTo>
                  <a:pt x="192" y="122"/>
                  <a:pt x="194" y="110"/>
                  <a:pt x="193" y="99"/>
                </a:cubicBezTo>
                <a:cubicBezTo>
                  <a:pt x="210" y="98"/>
                  <a:pt x="210" y="98"/>
                  <a:pt x="210" y="98"/>
                </a:cubicBezTo>
                <a:cubicBezTo>
                  <a:pt x="209" y="84"/>
                  <a:pt x="205" y="70"/>
                  <a:pt x="199" y="58"/>
                </a:cubicBezTo>
                <a:cubicBezTo>
                  <a:pt x="184" y="65"/>
                  <a:pt x="184" y="65"/>
                  <a:pt x="184" y="65"/>
                </a:cubicBezTo>
                <a:cubicBezTo>
                  <a:pt x="179" y="55"/>
                  <a:pt x="171" y="46"/>
                  <a:pt x="163" y="38"/>
                </a:cubicBezTo>
                <a:cubicBezTo>
                  <a:pt x="174" y="26"/>
                  <a:pt x="174" y="26"/>
                  <a:pt x="174" y="26"/>
                </a:cubicBezTo>
                <a:cubicBezTo>
                  <a:pt x="163" y="17"/>
                  <a:pt x="151" y="10"/>
                  <a:pt x="138" y="5"/>
                </a:cubicBezTo>
                <a:cubicBezTo>
                  <a:pt x="133" y="21"/>
                  <a:pt x="133" y="21"/>
                  <a:pt x="133" y="21"/>
                </a:cubicBezTo>
                <a:cubicBezTo>
                  <a:pt x="123" y="18"/>
                  <a:pt x="114" y="17"/>
                  <a:pt x="105" y="17"/>
                </a:cubicBezTo>
                <a:cubicBezTo>
                  <a:pt x="103" y="17"/>
                  <a:pt x="101" y="17"/>
                  <a:pt x="98" y="17"/>
                </a:cubicBezTo>
                <a:cubicBezTo>
                  <a:pt x="97" y="0"/>
                  <a:pt x="97" y="0"/>
                  <a:pt x="97" y="0"/>
                </a:cubicBezTo>
              </a:path>
            </a:pathLst>
          </a:custGeom>
          <a:solidFill>
            <a:schemeClr val="accent3"/>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1" name="PPT_10"/>
          <p:cNvSpPr>
            <a:spLocks noEditPoints="1"/>
          </p:cNvSpPr>
          <p:nvPr>
            <p:custDataLst>
              <p:tags r:id="rId10"/>
            </p:custDataLst>
          </p:nvPr>
        </p:nvSpPr>
        <p:spPr bwMode="auto">
          <a:xfrm>
            <a:off x="6096000" y="3827405"/>
            <a:ext cx="519113" cy="517525"/>
          </a:xfrm>
          <a:custGeom>
            <a:avLst/>
            <a:gdLst>
              <a:gd name="T0" fmla="*/ 121 w 241"/>
              <a:gd name="T1" fmla="*/ 170 h 241"/>
              <a:gd name="T2" fmla="*/ 109 w 241"/>
              <a:gd name="T3" fmla="*/ 168 h 241"/>
              <a:gd name="T4" fmla="*/ 73 w 241"/>
              <a:gd name="T5" fmla="*/ 108 h 241"/>
              <a:gd name="T6" fmla="*/ 117 w 241"/>
              <a:gd name="T7" fmla="*/ 71 h 241"/>
              <a:gd name="T8" fmla="*/ 121 w 241"/>
              <a:gd name="T9" fmla="*/ 71 h 241"/>
              <a:gd name="T10" fmla="*/ 132 w 241"/>
              <a:gd name="T11" fmla="*/ 72 h 241"/>
              <a:gd name="T12" fmla="*/ 169 w 241"/>
              <a:gd name="T13" fmla="*/ 132 h 241"/>
              <a:gd name="T14" fmla="*/ 125 w 241"/>
              <a:gd name="T15" fmla="*/ 170 h 241"/>
              <a:gd name="T16" fmla="*/ 121 w 241"/>
              <a:gd name="T17" fmla="*/ 170 h 241"/>
              <a:gd name="T18" fmla="*/ 102 w 241"/>
              <a:gd name="T19" fmla="*/ 0 h 241"/>
              <a:gd name="T20" fmla="*/ 57 w 241"/>
              <a:gd name="T21" fmla="*/ 16 h 241"/>
              <a:gd name="T22" fmla="*/ 67 w 241"/>
              <a:gd name="T23" fmla="*/ 33 h 241"/>
              <a:gd name="T24" fmla="*/ 38 w 241"/>
              <a:gd name="T25" fmla="*/ 60 h 241"/>
              <a:gd name="T26" fmla="*/ 22 w 241"/>
              <a:gd name="T27" fmla="*/ 48 h 241"/>
              <a:gd name="T28" fmla="*/ 2 w 241"/>
              <a:gd name="T29" fmla="*/ 91 h 241"/>
              <a:gd name="T30" fmla="*/ 21 w 241"/>
              <a:gd name="T31" fmla="*/ 96 h 241"/>
              <a:gd name="T32" fmla="*/ 19 w 241"/>
              <a:gd name="T33" fmla="*/ 136 h 241"/>
              <a:gd name="T34" fmla="*/ 0 w 241"/>
              <a:gd name="T35" fmla="*/ 139 h 241"/>
              <a:gd name="T36" fmla="*/ 17 w 241"/>
              <a:gd name="T37" fmla="*/ 184 h 241"/>
              <a:gd name="T38" fmla="*/ 33 w 241"/>
              <a:gd name="T39" fmla="*/ 173 h 241"/>
              <a:gd name="T40" fmla="*/ 60 w 241"/>
              <a:gd name="T41" fmla="*/ 203 h 241"/>
              <a:gd name="T42" fmla="*/ 49 w 241"/>
              <a:gd name="T43" fmla="*/ 219 h 241"/>
              <a:gd name="T44" fmla="*/ 92 w 241"/>
              <a:gd name="T45" fmla="*/ 239 h 241"/>
              <a:gd name="T46" fmla="*/ 96 w 241"/>
              <a:gd name="T47" fmla="*/ 220 h 241"/>
              <a:gd name="T48" fmla="*/ 121 w 241"/>
              <a:gd name="T49" fmla="*/ 223 h 241"/>
              <a:gd name="T50" fmla="*/ 129 w 241"/>
              <a:gd name="T51" fmla="*/ 222 h 241"/>
              <a:gd name="T52" fmla="*/ 136 w 241"/>
              <a:gd name="T53" fmla="*/ 222 h 241"/>
              <a:gd name="T54" fmla="*/ 139 w 241"/>
              <a:gd name="T55" fmla="*/ 241 h 241"/>
              <a:gd name="T56" fmla="*/ 184 w 241"/>
              <a:gd name="T57" fmla="*/ 224 h 241"/>
              <a:gd name="T58" fmla="*/ 174 w 241"/>
              <a:gd name="T59" fmla="*/ 208 h 241"/>
              <a:gd name="T60" fmla="*/ 203 w 241"/>
              <a:gd name="T61" fmla="*/ 181 h 241"/>
              <a:gd name="T62" fmla="*/ 219 w 241"/>
              <a:gd name="T63" fmla="*/ 192 h 241"/>
              <a:gd name="T64" fmla="*/ 239 w 241"/>
              <a:gd name="T65" fmla="*/ 149 h 241"/>
              <a:gd name="T66" fmla="*/ 220 w 241"/>
              <a:gd name="T67" fmla="*/ 144 h 241"/>
              <a:gd name="T68" fmla="*/ 222 w 241"/>
              <a:gd name="T69" fmla="*/ 104 h 241"/>
              <a:gd name="T70" fmla="*/ 241 w 241"/>
              <a:gd name="T71" fmla="*/ 102 h 241"/>
              <a:gd name="T72" fmla="*/ 225 w 241"/>
              <a:gd name="T73" fmla="*/ 57 h 241"/>
              <a:gd name="T74" fmla="*/ 208 w 241"/>
              <a:gd name="T75" fmla="*/ 67 h 241"/>
              <a:gd name="T76" fmla="*/ 181 w 241"/>
              <a:gd name="T77" fmla="*/ 37 h 241"/>
              <a:gd name="T78" fmla="*/ 193 w 241"/>
              <a:gd name="T79" fmla="*/ 22 h 241"/>
              <a:gd name="T80" fmla="*/ 150 w 241"/>
              <a:gd name="T81" fmla="*/ 2 h 241"/>
              <a:gd name="T82" fmla="*/ 145 w 241"/>
              <a:gd name="T83" fmla="*/ 21 h 241"/>
              <a:gd name="T84" fmla="*/ 121 w 241"/>
              <a:gd name="T85" fmla="*/ 18 h 241"/>
              <a:gd name="T86" fmla="*/ 112 w 241"/>
              <a:gd name="T87" fmla="*/ 18 h 241"/>
              <a:gd name="T88" fmla="*/ 105 w 241"/>
              <a:gd name="T89" fmla="*/ 19 h 241"/>
              <a:gd name="T90" fmla="*/ 102 w 241"/>
              <a:gd name="T9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1" h="241">
                <a:moveTo>
                  <a:pt x="121" y="170"/>
                </a:moveTo>
                <a:cubicBezTo>
                  <a:pt x="117" y="170"/>
                  <a:pt x="113" y="169"/>
                  <a:pt x="109" y="168"/>
                </a:cubicBezTo>
                <a:cubicBezTo>
                  <a:pt x="82" y="162"/>
                  <a:pt x="66" y="135"/>
                  <a:pt x="73" y="108"/>
                </a:cubicBezTo>
                <a:cubicBezTo>
                  <a:pt x="78" y="87"/>
                  <a:pt x="96" y="73"/>
                  <a:pt x="117" y="71"/>
                </a:cubicBezTo>
                <a:cubicBezTo>
                  <a:pt x="118" y="71"/>
                  <a:pt x="119" y="71"/>
                  <a:pt x="121" y="71"/>
                </a:cubicBezTo>
                <a:cubicBezTo>
                  <a:pt x="125" y="71"/>
                  <a:pt x="129" y="71"/>
                  <a:pt x="132" y="72"/>
                </a:cubicBezTo>
                <a:cubicBezTo>
                  <a:pt x="159" y="79"/>
                  <a:pt x="175" y="105"/>
                  <a:pt x="169" y="132"/>
                </a:cubicBezTo>
                <a:cubicBezTo>
                  <a:pt x="164" y="153"/>
                  <a:pt x="146" y="168"/>
                  <a:pt x="125" y="170"/>
                </a:cubicBezTo>
                <a:cubicBezTo>
                  <a:pt x="123" y="170"/>
                  <a:pt x="122" y="170"/>
                  <a:pt x="121" y="170"/>
                </a:cubicBezTo>
                <a:moveTo>
                  <a:pt x="102" y="0"/>
                </a:moveTo>
                <a:cubicBezTo>
                  <a:pt x="86" y="2"/>
                  <a:pt x="71" y="8"/>
                  <a:pt x="57" y="16"/>
                </a:cubicBezTo>
                <a:cubicBezTo>
                  <a:pt x="67" y="33"/>
                  <a:pt x="67" y="33"/>
                  <a:pt x="67" y="33"/>
                </a:cubicBezTo>
                <a:cubicBezTo>
                  <a:pt x="56" y="40"/>
                  <a:pt x="46" y="49"/>
                  <a:pt x="38" y="60"/>
                </a:cubicBezTo>
                <a:cubicBezTo>
                  <a:pt x="22" y="48"/>
                  <a:pt x="22" y="48"/>
                  <a:pt x="22" y="48"/>
                </a:cubicBezTo>
                <a:cubicBezTo>
                  <a:pt x="13" y="61"/>
                  <a:pt x="6" y="75"/>
                  <a:pt x="2" y="91"/>
                </a:cubicBezTo>
                <a:cubicBezTo>
                  <a:pt x="21" y="96"/>
                  <a:pt x="21" y="96"/>
                  <a:pt x="21" y="96"/>
                </a:cubicBezTo>
                <a:cubicBezTo>
                  <a:pt x="18" y="110"/>
                  <a:pt x="17" y="123"/>
                  <a:pt x="19" y="136"/>
                </a:cubicBezTo>
                <a:cubicBezTo>
                  <a:pt x="0" y="139"/>
                  <a:pt x="0" y="139"/>
                  <a:pt x="0" y="139"/>
                </a:cubicBezTo>
                <a:cubicBezTo>
                  <a:pt x="3" y="155"/>
                  <a:pt x="8" y="170"/>
                  <a:pt x="17" y="184"/>
                </a:cubicBezTo>
                <a:cubicBezTo>
                  <a:pt x="33" y="173"/>
                  <a:pt x="33" y="173"/>
                  <a:pt x="33" y="173"/>
                </a:cubicBezTo>
                <a:cubicBezTo>
                  <a:pt x="40" y="185"/>
                  <a:pt x="49" y="195"/>
                  <a:pt x="60" y="203"/>
                </a:cubicBezTo>
                <a:cubicBezTo>
                  <a:pt x="49" y="219"/>
                  <a:pt x="49" y="219"/>
                  <a:pt x="49" y="219"/>
                </a:cubicBezTo>
                <a:cubicBezTo>
                  <a:pt x="61" y="228"/>
                  <a:pt x="76" y="235"/>
                  <a:pt x="92" y="239"/>
                </a:cubicBezTo>
                <a:cubicBezTo>
                  <a:pt x="96" y="220"/>
                  <a:pt x="96" y="220"/>
                  <a:pt x="96" y="220"/>
                </a:cubicBezTo>
                <a:cubicBezTo>
                  <a:pt x="105" y="222"/>
                  <a:pt x="113" y="223"/>
                  <a:pt x="121" y="223"/>
                </a:cubicBezTo>
                <a:cubicBezTo>
                  <a:pt x="124" y="223"/>
                  <a:pt x="126" y="223"/>
                  <a:pt x="129" y="222"/>
                </a:cubicBezTo>
                <a:cubicBezTo>
                  <a:pt x="132" y="222"/>
                  <a:pt x="134" y="222"/>
                  <a:pt x="136" y="222"/>
                </a:cubicBezTo>
                <a:cubicBezTo>
                  <a:pt x="139" y="241"/>
                  <a:pt x="139" y="241"/>
                  <a:pt x="139" y="241"/>
                </a:cubicBezTo>
                <a:cubicBezTo>
                  <a:pt x="155" y="238"/>
                  <a:pt x="170" y="233"/>
                  <a:pt x="184" y="224"/>
                </a:cubicBezTo>
                <a:cubicBezTo>
                  <a:pt x="174" y="208"/>
                  <a:pt x="174" y="208"/>
                  <a:pt x="174" y="208"/>
                </a:cubicBezTo>
                <a:cubicBezTo>
                  <a:pt x="185" y="201"/>
                  <a:pt x="195" y="192"/>
                  <a:pt x="203" y="181"/>
                </a:cubicBezTo>
                <a:cubicBezTo>
                  <a:pt x="219" y="192"/>
                  <a:pt x="219" y="192"/>
                  <a:pt x="219" y="192"/>
                </a:cubicBezTo>
                <a:cubicBezTo>
                  <a:pt x="228" y="180"/>
                  <a:pt x="235" y="165"/>
                  <a:pt x="239" y="149"/>
                </a:cubicBezTo>
                <a:cubicBezTo>
                  <a:pt x="220" y="144"/>
                  <a:pt x="220" y="144"/>
                  <a:pt x="220" y="144"/>
                </a:cubicBezTo>
                <a:cubicBezTo>
                  <a:pt x="224" y="131"/>
                  <a:pt x="224" y="117"/>
                  <a:pt x="222" y="104"/>
                </a:cubicBezTo>
                <a:cubicBezTo>
                  <a:pt x="241" y="102"/>
                  <a:pt x="241" y="102"/>
                  <a:pt x="241" y="102"/>
                </a:cubicBezTo>
                <a:cubicBezTo>
                  <a:pt x="239" y="86"/>
                  <a:pt x="233" y="70"/>
                  <a:pt x="225" y="57"/>
                </a:cubicBezTo>
                <a:cubicBezTo>
                  <a:pt x="208" y="67"/>
                  <a:pt x="208" y="67"/>
                  <a:pt x="208" y="67"/>
                </a:cubicBezTo>
                <a:cubicBezTo>
                  <a:pt x="201" y="56"/>
                  <a:pt x="192" y="46"/>
                  <a:pt x="181" y="37"/>
                </a:cubicBezTo>
                <a:cubicBezTo>
                  <a:pt x="193" y="22"/>
                  <a:pt x="193" y="22"/>
                  <a:pt x="193" y="22"/>
                </a:cubicBezTo>
                <a:cubicBezTo>
                  <a:pt x="180" y="13"/>
                  <a:pt x="166" y="6"/>
                  <a:pt x="150" y="2"/>
                </a:cubicBezTo>
                <a:cubicBezTo>
                  <a:pt x="145" y="21"/>
                  <a:pt x="145" y="21"/>
                  <a:pt x="145" y="21"/>
                </a:cubicBezTo>
                <a:cubicBezTo>
                  <a:pt x="137" y="19"/>
                  <a:pt x="129" y="18"/>
                  <a:pt x="121" y="18"/>
                </a:cubicBezTo>
                <a:cubicBezTo>
                  <a:pt x="118" y="18"/>
                  <a:pt x="115" y="18"/>
                  <a:pt x="112" y="18"/>
                </a:cubicBezTo>
                <a:cubicBezTo>
                  <a:pt x="110" y="18"/>
                  <a:pt x="107" y="19"/>
                  <a:pt x="105" y="19"/>
                </a:cubicBezTo>
                <a:cubicBezTo>
                  <a:pt x="102" y="0"/>
                  <a:pt x="102" y="0"/>
                  <a:pt x="102" y="0"/>
                </a:cubicBezTo>
              </a:path>
            </a:pathLst>
          </a:custGeom>
          <a:solidFill>
            <a:schemeClr val="accent4"/>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2" name="PPT_11"/>
          <p:cNvSpPr>
            <a:spLocks noEditPoints="1"/>
          </p:cNvSpPr>
          <p:nvPr>
            <p:custDataLst>
              <p:tags r:id="rId11"/>
            </p:custDataLst>
          </p:nvPr>
        </p:nvSpPr>
        <p:spPr bwMode="auto">
          <a:xfrm>
            <a:off x="5942013" y="3670242"/>
            <a:ext cx="217488" cy="217488"/>
          </a:xfrm>
          <a:custGeom>
            <a:avLst/>
            <a:gdLst>
              <a:gd name="T0" fmla="*/ 50 w 101"/>
              <a:gd name="T1" fmla="*/ 71 h 101"/>
              <a:gd name="T2" fmla="*/ 44 w 101"/>
              <a:gd name="T3" fmla="*/ 70 h 101"/>
              <a:gd name="T4" fmla="*/ 31 w 101"/>
              <a:gd name="T5" fmla="*/ 44 h 101"/>
              <a:gd name="T6" fmla="*/ 50 w 101"/>
              <a:gd name="T7" fmla="*/ 30 h 101"/>
              <a:gd name="T8" fmla="*/ 57 w 101"/>
              <a:gd name="T9" fmla="*/ 31 h 101"/>
              <a:gd name="T10" fmla="*/ 70 w 101"/>
              <a:gd name="T11" fmla="*/ 57 h 101"/>
              <a:gd name="T12" fmla="*/ 50 w 101"/>
              <a:gd name="T13" fmla="*/ 71 h 101"/>
              <a:gd name="T14" fmla="*/ 47 w 101"/>
              <a:gd name="T15" fmla="*/ 0 h 101"/>
              <a:gd name="T16" fmla="*/ 28 w 101"/>
              <a:gd name="T17" fmla="*/ 6 h 101"/>
              <a:gd name="T18" fmla="*/ 31 w 101"/>
              <a:gd name="T19" fmla="*/ 13 h 101"/>
              <a:gd name="T20" fmla="*/ 18 w 101"/>
              <a:gd name="T21" fmla="*/ 23 h 101"/>
              <a:gd name="T22" fmla="*/ 12 w 101"/>
              <a:gd name="T23" fmla="*/ 18 h 101"/>
              <a:gd name="T24" fmla="*/ 2 w 101"/>
              <a:gd name="T25" fmla="*/ 35 h 101"/>
              <a:gd name="T26" fmla="*/ 10 w 101"/>
              <a:gd name="T27" fmla="*/ 37 h 101"/>
              <a:gd name="T28" fmla="*/ 8 w 101"/>
              <a:gd name="T29" fmla="*/ 54 h 101"/>
              <a:gd name="T30" fmla="*/ 0 w 101"/>
              <a:gd name="T31" fmla="*/ 54 h 101"/>
              <a:gd name="T32" fmla="*/ 5 w 101"/>
              <a:gd name="T33" fmla="*/ 73 h 101"/>
              <a:gd name="T34" fmla="*/ 12 w 101"/>
              <a:gd name="T35" fmla="*/ 70 h 101"/>
              <a:gd name="T36" fmla="*/ 23 w 101"/>
              <a:gd name="T37" fmla="*/ 83 h 101"/>
              <a:gd name="T38" fmla="*/ 17 w 101"/>
              <a:gd name="T39" fmla="*/ 89 h 101"/>
              <a:gd name="T40" fmla="*/ 34 w 101"/>
              <a:gd name="T41" fmla="*/ 99 h 101"/>
              <a:gd name="T42" fmla="*/ 37 w 101"/>
              <a:gd name="T43" fmla="*/ 91 h 101"/>
              <a:gd name="T44" fmla="*/ 50 w 101"/>
              <a:gd name="T45" fmla="*/ 93 h 101"/>
              <a:gd name="T46" fmla="*/ 53 w 101"/>
              <a:gd name="T47" fmla="*/ 93 h 101"/>
              <a:gd name="T48" fmla="*/ 54 w 101"/>
              <a:gd name="T49" fmla="*/ 101 h 101"/>
              <a:gd name="T50" fmla="*/ 73 w 101"/>
              <a:gd name="T51" fmla="*/ 96 h 101"/>
              <a:gd name="T52" fmla="*/ 69 w 101"/>
              <a:gd name="T53" fmla="*/ 89 h 101"/>
              <a:gd name="T54" fmla="*/ 83 w 101"/>
              <a:gd name="T55" fmla="*/ 79 h 101"/>
              <a:gd name="T56" fmla="*/ 89 w 101"/>
              <a:gd name="T57" fmla="*/ 84 h 101"/>
              <a:gd name="T58" fmla="*/ 98 w 101"/>
              <a:gd name="T59" fmla="*/ 67 h 101"/>
              <a:gd name="T60" fmla="*/ 91 w 101"/>
              <a:gd name="T61" fmla="*/ 64 h 101"/>
              <a:gd name="T62" fmla="*/ 93 w 101"/>
              <a:gd name="T63" fmla="*/ 48 h 101"/>
              <a:gd name="T64" fmla="*/ 101 w 101"/>
              <a:gd name="T65" fmla="*/ 47 h 101"/>
              <a:gd name="T66" fmla="*/ 96 w 101"/>
              <a:gd name="T67" fmla="*/ 28 h 101"/>
              <a:gd name="T68" fmla="*/ 88 w 101"/>
              <a:gd name="T69" fmla="*/ 32 h 101"/>
              <a:gd name="T70" fmla="*/ 78 w 101"/>
              <a:gd name="T71" fmla="*/ 19 h 101"/>
              <a:gd name="T72" fmla="*/ 84 w 101"/>
              <a:gd name="T73" fmla="*/ 13 h 101"/>
              <a:gd name="T74" fmla="*/ 66 w 101"/>
              <a:gd name="T75" fmla="*/ 3 h 101"/>
              <a:gd name="T76" fmla="*/ 64 w 101"/>
              <a:gd name="T77" fmla="*/ 10 h 101"/>
              <a:gd name="T78" fmla="*/ 50 w 101"/>
              <a:gd name="T79" fmla="*/ 8 h 101"/>
              <a:gd name="T80" fmla="*/ 47 w 101"/>
              <a:gd name="T81" fmla="*/ 8 h 101"/>
              <a:gd name="T82" fmla="*/ 47 w 101"/>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101">
                <a:moveTo>
                  <a:pt x="50" y="71"/>
                </a:moveTo>
                <a:cubicBezTo>
                  <a:pt x="48" y="71"/>
                  <a:pt x="46" y="71"/>
                  <a:pt x="44" y="70"/>
                </a:cubicBezTo>
                <a:cubicBezTo>
                  <a:pt x="33" y="67"/>
                  <a:pt x="27" y="55"/>
                  <a:pt x="31" y="44"/>
                </a:cubicBezTo>
                <a:cubicBezTo>
                  <a:pt x="34" y="36"/>
                  <a:pt x="42" y="30"/>
                  <a:pt x="50" y="30"/>
                </a:cubicBezTo>
                <a:cubicBezTo>
                  <a:pt x="53" y="30"/>
                  <a:pt x="55" y="31"/>
                  <a:pt x="57" y="31"/>
                </a:cubicBezTo>
                <a:cubicBezTo>
                  <a:pt x="68" y="35"/>
                  <a:pt x="74" y="47"/>
                  <a:pt x="70" y="57"/>
                </a:cubicBezTo>
                <a:cubicBezTo>
                  <a:pt x="67" y="66"/>
                  <a:pt x="59" y="71"/>
                  <a:pt x="50" y="71"/>
                </a:cubicBezTo>
                <a:moveTo>
                  <a:pt x="47" y="0"/>
                </a:moveTo>
                <a:cubicBezTo>
                  <a:pt x="40" y="1"/>
                  <a:pt x="34" y="3"/>
                  <a:pt x="28" y="6"/>
                </a:cubicBezTo>
                <a:cubicBezTo>
                  <a:pt x="31" y="13"/>
                  <a:pt x="31" y="13"/>
                  <a:pt x="31" y="13"/>
                </a:cubicBezTo>
                <a:cubicBezTo>
                  <a:pt x="26" y="15"/>
                  <a:pt x="22" y="19"/>
                  <a:pt x="18" y="23"/>
                </a:cubicBezTo>
                <a:cubicBezTo>
                  <a:pt x="12" y="18"/>
                  <a:pt x="12" y="18"/>
                  <a:pt x="12" y="18"/>
                </a:cubicBezTo>
                <a:cubicBezTo>
                  <a:pt x="8" y="22"/>
                  <a:pt x="5" y="28"/>
                  <a:pt x="2" y="35"/>
                </a:cubicBezTo>
                <a:cubicBezTo>
                  <a:pt x="10" y="37"/>
                  <a:pt x="10" y="37"/>
                  <a:pt x="10" y="37"/>
                </a:cubicBezTo>
                <a:cubicBezTo>
                  <a:pt x="8" y="43"/>
                  <a:pt x="8" y="48"/>
                  <a:pt x="8" y="54"/>
                </a:cubicBezTo>
                <a:cubicBezTo>
                  <a:pt x="0" y="54"/>
                  <a:pt x="0" y="54"/>
                  <a:pt x="0" y="54"/>
                </a:cubicBezTo>
                <a:cubicBezTo>
                  <a:pt x="0" y="61"/>
                  <a:pt x="2" y="67"/>
                  <a:pt x="5" y="73"/>
                </a:cubicBezTo>
                <a:cubicBezTo>
                  <a:pt x="12" y="70"/>
                  <a:pt x="12" y="70"/>
                  <a:pt x="12" y="70"/>
                </a:cubicBezTo>
                <a:cubicBezTo>
                  <a:pt x="15" y="75"/>
                  <a:pt x="18" y="79"/>
                  <a:pt x="23" y="83"/>
                </a:cubicBezTo>
                <a:cubicBezTo>
                  <a:pt x="17" y="89"/>
                  <a:pt x="17" y="89"/>
                  <a:pt x="17" y="89"/>
                </a:cubicBezTo>
                <a:cubicBezTo>
                  <a:pt x="22" y="93"/>
                  <a:pt x="28" y="97"/>
                  <a:pt x="34" y="99"/>
                </a:cubicBezTo>
                <a:cubicBezTo>
                  <a:pt x="37" y="91"/>
                  <a:pt x="37" y="91"/>
                  <a:pt x="37" y="91"/>
                </a:cubicBezTo>
                <a:cubicBezTo>
                  <a:pt x="41" y="93"/>
                  <a:pt x="46" y="93"/>
                  <a:pt x="50" y="93"/>
                </a:cubicBezTo>
                <a:cubicBezTo>
                  <a:pt x="51" y="93"/>
                  <a:pt x="52" y="93"/>
                  <a:pt x="53" y="93"/>
                </a:cubicBezTo>
                <a:cubicBezTo>
                  <a:pt x="54" y="101"/>
                  <a:pt x="54" y="101"/>
                  <a:pt x="54" y="101"/>
                </a:cubicBezTo>
                <a:cubicBezTo>
                  <a:pt x="61" y="101"/>
                  <a:pt x="67" y="99"/>
                  <a:pt x="73" y="96"/>
                </a:cubicBezTo>
                <a:cubicBezTo>
                  <a:pt x="69" y="89"/>
                  <a:pt x="69" y="89"/>
                  <a:pt x="69" y="89"/>
                </a:cubicBezTo>
                <a:cubicBezTo>
                  <a:pt x="74" y="86"/>
                  <a:pt x="79" y="83"/>
                  <a:pt x="83" y="79"/>
                </a:cubicBezTo>
                <a:cubicBezTo>
                  <a:pt x="89" y="84"/>
                  <a:pt x="89" y="84"/>
                  <a:pt x="89" y="84"/>
                </a:cubicBezTo>
                <a:cubicBezTo>
                  <a:pt x="93" y="79"/>
                  <a:pt x="96" y="73"/>
                  <a:pt x="98" y="67"/>
                </a:cubicBezTo>
                <a:cubicBezTo>
                  <a:pt x="91" y="64"/>
                  <a:pt x="91" y="64"/>
                  <a:pt x="91" y="64"/>
                </a:cubicBezTo>
                <a:cubicBezTo>
                  <a:pt x="93" y="59"/>
                  <a:pt x="93" y="53"/>
                  <a:pt x="93" y="48"/>
                </a:cubicBezTo>
                <a:cubicBezTo>
                  <a:pt x="101" y="47"/>
                  <a:pt x="101" y="47"/>
                  <a:pt x="101" y="47"/>
                </a:cubicBezTo>
                <a:cubicBezTo>
                  <a:pt x="100" y="41"/>
                  <a:pt x="99" y="34"/>
                  <a:pt x="96" y="28"/>
                </a:cubicBezTo>
                <a:cubicBezTo>
                  <a:pt x="88" y="32"/>
                  <a:pt x="88" y="32"/>
                  <a:pt x="88" y="32"/>
                </a:cubicBezTo>
                <a:cubicBezTo>
                  <a:pt x="86" y="27"/>
                  <a:pt x="83" y="22"/>
                  <a:pt x="78" y="19"/>
                </a:cubicBezTo>
                <a:cubicBezTo>
                  <a:pt x="84" y="13"/>
                  <a:pt x="84" y="13"/>
                  <a:pt x="84" y="13"/>
                </a:cubicBezTo>
                <a:cubicBezTo>
                  <a:pt x="79" y="8"/>
                  <a:pt x="73" y="5"/>
                  <a:pt x="66" y="3"/>
                </a:cubicBezTo>
                <a:cubicBezTo>
                  <a:pt x="64" y="10"/>
                  <a:pt x="64" y="10"/>
                  <a:pt x="64" y="10"/>
                </a:cubicBezTo>
                <a:cubicBezTo>
                  <a:pt x="59" y="9"/>
                  <a:pt x="55" y="8"/>
                  <a:pt x="50" y="8"/>
                </a:cubicBezTo>
                <a:cubicBezTo>
                  <a:pt x="49" y="8"/>
                  <a:pt x="48" y="8"/>
                  <a:pt x="47" y="8"/>
                </a:cubicBezTo>
                <a:cubicBezTo>
                  <a:pt x="47" y="0"/>
                  <a:pt x="47" y="0"/>
                  <a:pt x="47" y="0"/>
                </a:cubicBezTo>
              </a:path>
            </a:pathLst>
          </a:custGeom>
          <a:solidFill>
            <a:schemeClr val="accent5"/>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3" name="PPT_12"/>
          <p:cNvSpPr>
            <a:spLocks noEditPoints="1"/>
          </p:cNvSpPr>
          <p:nvPr>
            <p:custDataLst>
              <p:tags r:id="rId12"/>
            </p:custDataLst>
          </p:nvPr>
        </p:nvSpPr>
        <p:spPr bwMode="auto">
          <a:xfrm>
            <a:off x="5362575" y="3803592"/>
            <a:ext cx="681038" cy="681038"/>
          </a:xfrm>
          <a:custGeom>
            <a:avLst/>
            <a:gdLst>
              <a:gd name="T0" fmla="*/ 158 w 316"/>
              <a:gd name="T1" fmla="*/ 259 h 317"/>
              <a:gd name="T2" fmla="*/ 57 w 316"/>
              <a:gd name="T3" fmla="*/ 160 h 317"/>
              <a:gd name="T4" fmla="*/ 156 w 316"/>
              <a:gd name="T5" fmla="*/ 58 h 317"/>
              <a:gd name="T6" fmla="*/ 156 w 316"/>
              <a:gd name="T7" fmla="*/ 58 h 317"/>
              <a:gd name="T8" fmla="*/ 158 w 316"/>
              <a:gd name="T9" fmla="*/ 58 h 317"/>
              <a:gd name="T10" fmla="*/ 258 w 316"/>
              <a:gd name="T11" fmla="*/ 157 h 317"/>
              <a:gd name="T12" fmla="*/ 159 w 316"/>
              <a:gd name="T13" fmla="*/ 259 h 317"/>
              <a:gd name="T14" fmla="*/ 159 w 316"/>
              <a:gd name="T15" fmla="*/ 259 h 317"/>
              <a:gd name="T16" fmla="*/ 158 w 316"/>
              <a:gd name="T17" fmla="*/ 259 h 317"/>
              <a:gd name="T18" fmla="*/ 181 w 316"/>
              <a:gd name="T19" fmla="*/ 0 h 317"/>
              <a:gd name="T20" fmla="*/ 156 w 316"/>
              <a:gd name="T21" fmla="*/ 1 h 317"/>
              <a:gd name="T22" fmla="*/ 131 w 316"/>
              <a:gd name="T23" fmla="*/ 1 h 317"/>
              <a:gd name="T24" fmla="*/ 131 w 316"/>
              <a:gd name="T25" fmla="*/ 25 h 317"/>
              <a:gd name="T26" fmla="*/ 79 w 316"/>
              <a:gd name="T27" fmla="*/ 47 h 317"/>
              <a:gd name="T28" fmla="*/ 62 w 316"/>
              <a:gd name="T29" fmla="*/ 31 h 317"/>
              <a:gd name="T30" fmla="*/ 27 w 316"/>
              <a:gd name="T31" fmla="*/ 66 h 317"/>
              <a:gd name="T32" fmla="*/ 44 w 316"/>
              <a:gd name="T33" fmla="*/ 83 h 317"/>
              <a:gd name="T34" fmla="*/ 23 w 316"/>
              <a:gd name="T35" fmla="*/ 135 h 317"/>
              <a:gd name="T36" fmla="*/ 0 w 316"/>
              <a:gd name="T37" fmla="*/ 136 h 317"/>
              <a:gd name="T38" fmla="*/ 0 w 316"/>
              <a:gd name="T39" fmla="*/ 186 h 317"/>
              <a:gd name="T40" fmla="*/ 24 w 316"/>
              <a:gd name="T41" fmla="*/ 185 h 317"/>
              <a:gd name="T42" fmla="*/ 46 w 316"/>
              <a:gd name="T43" fmla="*/ 237 h 317"/>
              <a:gd name="T44" fmla="*/ 30 w 316"/>
              <a:gd name="T45" fmla="*/ 254 h 317"/>
              <a:gd name="T46" fmla="*/ 65 w 316"/>
              <a:gd name="T47" fmla="*/ 289 h 317"/>
              <a:gd name="T48" fmla="*/ 82 w 316"/>
              <a:gd name="T49" fmla="*/ 272 h 317"/>
              <a:gd name="T50" fmla="*/ 135 w 316"/>
              <a:gd name="T51" fmla="*/ 293 h 317"/>
              <a:gd name="T52" fmla="*/ 135 w 316"/>
              <a:gd name="T53" fmla="*/ 317 h 317"/>
              <a:gd name="T54" fmla="*/ 160 w 316"/>
              <a:gd name="T55" fmla="*/ 316 h 317"/>
              <a:gd name="T56" fmla="*/ 185 w 316"/>
              <a:gd name="T57" fmla="*/ 316 h 317"/>
              <a:gd name="T58" fmla="*/ 184 w 316"/>
              <a:gd name="T59" fmla="*/ 292 h 317"/>
              <a:gd name="T60" fmla="*/ 236 w 316"/>
              <a:gd name="T61" fmla="*/ 270 h 317"/>
              <a:gd name="T62" fmla="*/ 253 w 316"/>
              <a:gd name="T63" fmla="*/ 287 h 317"/>
              <a:gd name="T64" fmla="*/ 288 w 316"/>
              <a:gd name="T65" fmla="*/ 251 h 317"/>
              <a:gd name="T66" fmla="*/ 271 w 316"/>
              <a:gd name="T67" fmla="*/ 234 h 317"/>
              <a:gd name="T68" fmla="*/ 292 w 316"/>
              <a:gd name="T69" fmla="*/ 182 h 317"/>
              <a:gd name="T70" fmla="*/ 316 w 316"/>
              <a:gd name="T71" fmla="*/ 181 h 317"/>
              <a:gd name="T72" fmla="*/ 315 w 316"/>
              <a:gd name="T73" fmla="*/ 132 h 317"/>
              <a:gd name="T74" fmla="*/ 292 w 316"/>
              <a:gd name="T75" fmla="*/ 132 h 317"/>
              <a:gd name="T76" fmla="*/ 269 w 316"/>
              <a:gd name="T77" fmla="*/ 80 h 317"/>
              <a:gd name="T78" fmla="*/ 286 w 316"/>
              <a:gd name="T79" fmla="*/ 63 h 317"/>
              <a:gd name="T80" fmla="*/ 250 w 316"/>
              <a:gd name="T81" fmla="*/ 28 h 317"/>
              <a:gd name="T82" fmla="*/ 234 w 316"/>
              <a:gd name="T83" fmla="*/ 45 h 317"/>
              <a:gd name="T84" fmla="*/ 181 w 316"/>
              <a:gd name="T85" fmla="*/ 24 h 317"/>
              <a:gd name="T86" fmla="*/ 181 w 316"/>
              <a:gd name="T8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6" h="317">
                <a:moveTo>
                  <a:pt x="158" y="259"/>
                </a:moveTo>
                <a:cubicBezTo>
                  <a:pt x="103" y="259"/>
                  <a:pt x="58" y="215"/>
                  <a:pt x="57" y="160"/>
                </a:cubicBezTo>
                <a:cubicBezTo>
                  <a:pt x="56" y="104"/>
                  <a:pt x="101" y="59"/>
                  <a:pt x="156" y="58"/>
                </a:cubicBezTo>
                <a:cubicBezTo>
                  <a:pt x="156" y="58"/>
                  <a:pt x="156" y="58"/>
                  <a:pt x="156" y="58"/>
                </a:cubicBezTo>
                <a:cubicBezTo>
                  <a:pt x="157" y="58"/>
                  <a:pt x="157" y="58"/>
                  <a:pt x="158" y="58"/>
                </a:cubicBezTo>
                <a:cubicBezTo>
                  <a:pt x="213" y="58"/>
                  <a:pt x="258" y="102"/>
                  <a:pt x="258" y="157"/>
                </a:cubicBezTo>
                <a:cubicBezTo>
                  <a:pt x="259" y="213"/>
                  <a:pt x="215" y="259"/>
                  <a:pt x="159" y="259"/>
                </a:cubicBezTo>
                <a:cubicBezTo>
                  <a:pt x="159" y="259"/>
                  <a:pt x="159" y="259"/>
                  <a:pt x="159" y="259"/>
                </a:cubicBezTo>
                <a:cubicBezTo>
                  <a:pt x="159" y="259"/>
                  <a:pt x="158" y="259"/>
                  <a:pt x="158" y="259"/>
                </a:cubicBezTo>
                <a:moveTo>
                  <a:pt x="181" y="0"/>
                </a:moveTo>
                <a:cubicBezTo>
                  <a:pt x="156" y="1"/>
                  <a:pt x="156" y="1"/>
                  <a:pt x="156" y="1"/>
                </a:cubicBezTo>
                <a:cubicBezTo>
                  <a:pt x="131" y="1"/>
                  <a:pt x="131" y="1"/>
                  <a:pt x="131" y="1"/>
                </a:cubicBezTo>
                <a:cubicBezTo>
                  <a:pt x="131" y="25"/>
                  <a:pt x="131" y="25"/>
                  <a:pt x="131" y="25"/>
                </a:cubicBezTo>
                <a:cubicBezTo>
                  <a:pt x="112" y="29"/>
                  <a:pt x="94" y="36"/>
                  <a:pt x="79" y="47"/>
                </a:cubicBezTo>
                <a:cubicBezTo>
                  <a:pt x="62" y="31"/>
                  <a:pt x="62" y="31"/>
                  <a:pt x="62" y="31"/>
                </a:cubicBezTo>
                <a:cubicBezTo>
                  <a:pt x="27" y="66"/>
                  <a:pt x="27" y="66"/>
                  <a:pt x="27" y="66"/>
                </a:cubicBezTo>
                <a:cubicBezTo>
                  <a:pt x="44" y="83"/>
                  <a:pt x="44" y="83"/>
                  <a:pt x="44" y="83"/>
                </a:cubicBezTo>
                <a:cubicBezTo>
                  <a:pt x="34" y="98"/>
                  <a:pt x="27" y="116"/>
                  <a:pt x="23" y="135"/>
                </a:cubicBezTo>
                <a:cubicBezTo>
                  <a:pt x="0" y="136"/>
                  <a:pt x="0" y="136"/>
                  <a:pt x="0" y="136"/>
                </a:cubicBezTo>
                <a:cubicBezTo>
                  <a:pt x="0" y="186"/>
                  <a:pt x="0" y="186"/>
                  <a:pt x="0" y="186"/>
                </a:cubicBezTo>
                <a:cubicBezTo>
                  <a:pt x="24" y="185"/>
                  <a:pt x="24" y="185"/>
                  <a:pt x="24" y="185"/>
                </a:cubicBezTo>
                <a:cubicBezTo>
                  <a:pt x="28" y="204"/>
                  <a:pt x="35" y="222"/>
                  <a:pt x="46" y="237"/>
                </a:cubicBezTo>
                <a:cubicBezTo>
                  <a:pt x="30" y="254"/>
                  <a:pt x="30" y="254"/>
                  <a:pt x="30" y="254"/>
                </a:cubicBezTo>
                <a:cubicBezTo>
                  <a:pt x="65" y="289"/>
                  <a:pt x="65" y="289"/>
                  <a:pt x="65" y="289"/>
                </a:cubicBezTo>
                <a:cubicBezTo>
                  <a:pt x="82" y="272"/>
                  <a:pt x="82" y="272"/>
                  <a:pt x="82" y="272"/>
                </a:cubicBezTo>
                <a:cubicBezTo>
                  <a:pt x="98" y="283"/>
                  <a:pt x="115" y="290"/>
                  <a:pt x="135" y="293"/>
                </a:cubicBezTo>
                <a:cubicBezTo>
                  <a:pt x="135" y="317"/>
                  <a:pt x="135" y="317"/>
                  <a:pt x="135" y="317"/>
                </a:cubicBezTo>
                <a:cubicBezTo>
                  <a:pt x="160" y="316"/>
                  <a:pt x="160" y="316"/>
                  <a:pt x="160" y="316"/>
                </a:cubicBezTo>
                <a:cubicBezTo>
                  <a:pt x="185" y="316"/>
                  <a:pt x="185" y="316"/>
                  <a:pt x="185" y="316"/>
                </a:cubicBezTo>
                <a:cubicBezTo>
                  <a:pt x="184" y="292"/>
                  <a:pt x="184" y="292"/>
                  <a:pt x="184" y="292"/>
                </a:cubicBezTo>
                <a:cubicBezTo>
                  <a:pt x="203" y="289"/>
                  <a:pt x="221" y="281"/>
                  <a:pt x="236" y="270"/>
                </a:cubicBezTo>
                <a:cubicBezTo>
                  <a:pt x="253" y="287"/>
                  <a:pt x="253" y="287"/>
                  <a:pt x="253" y="287"/>
                </a:cubicBezTo>
                <a:cubicBezTo>
                  <a:pt x="288" y="251"/>
                  <a:pt x="288" y="251"/>
                  <a:pt x="288" y="251"/>
                </a:cubicBezTo>
                <a:cubicBezTo>
                  <a:pt x="271" y="234"/>
                  <a:pt x="271" y="234"/>
                  <a:pt x="271" y="234"/>
                </a:cubicBezTo>
                <a:cubicBezTo>
                  <a:pt x="282" y="219"/>
                  <a:pt x="289" y="201"/>
                  <a:pt x="292" y="182"/>
                </a:cubicBezTo>
                <a:cubicBezTo>
                  <a:pt x="316" y="181"/>
                  <a:pt x="316" y="181"/>
                  <a:pt x="316" y="181"/>
                </a:cubicBezTo>
                <a:cubicBezTo>
                  <a:pt x="315" y="132"/>
                  <a:pt x="315" y="132"/>
                  <a:pt x="315" y="132"/>
                </a:cubicBezTo>
                <a:cubicBezTo>
                  <a:pt x="292" y="132"/>
                  <a:pt x="292" y="132"/>
                  <a:pt x="292" y="132"/>
                </a:cubicBezTo>
                <a:cubicBezTo>
                  <a:pt x="288" y="113"/>
                  <a:pt x="280" y="95"/>
                  <a:pt x="269" y="80"/>
                </a:cubicBezTo>
                <a:cubicBezTo>
                  <a:pt x="286" y="63"/>
                  <a:pt x="286" y="63"/>
                  <a:pt x="286" y="63"/>
                </a:cubicBezTo>
                <a:cubicBezTo>
                  <a:pt x="250" y="28"/>
                  <a:pt x="250" y="28"/>
                  <a:pt x="250" y="28"/>
                </a:cubicBezTo>
                <a:cubicBezTo>
                  <a:pt x="234" y="45"/>
                  <a:pt x="234" y="45"/>
                  <a:pt x="234" y="45"/>
                </a:cubicBezTo>
                <a:cubicBezTo>
                  <a:pt x="218" y="35"/>
                  <a:pt x="200" y="27"/>
                  <a:pt x="181" y="24"/>
                </a:cubicBezTo>
                <a:cubicBezTo>
                  <a:pt x="181" y="0"/>
                  <a:pt x="181" y="0"/>
                  <a:pt x="181" y="0"/>
                </a:cubicBezTo>
              </a:path>
            </a:pathLst>
          </a:custGeom>
          <a:solidFill>
            <a:schemeClr val="accent6"/>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4" name="PPT_13"/>
          <p:cNvSpPr/>
          <p:nvPr>
            <p:custDataLst>
              <p:tags r:id="rId13"/>
            </p:custDataLst>
          </p:nvPr>
        </p:nvSpPr>
        <p:spPr bwMode="auto">
          <a:xfrm>
            <a:off x="5556250" y="3998855"/>
            <a:ext cx="293688" cy="290513"/>
          </a:xfrm>
          <a:custGeom>
            <a:avLst/>
            <a:gdLst>
              <a:gd name="T0" fmla="*/ 68 w 136"/>
              <a:gd name="T1" fmla="*/ 0 h 135"/>
              <a:gd name="T2" fmla="*/ 67 w 136"/>
              <a:gd name="T3" fmla="*/ 0 h 135"/>
              <a:gd name="T4" fmla="*/ 67 w 136"/>
              <a:gd name="T5" fmla="*/ 0 h 135"/>
              <a:gd name="T6" fmla="*/ 0 w 136"/>
              <a:gd name="T7" fmla="*/ 68 h 135"/>
              <a:gd name="T8" fmla="*/ 68 w 136"/>
              <a:gd name="T9" fmla="*/ 135 h 135"/>
              <a:gd name="T10" fmla="*/ 69 w 136"/>
              <a:gd name="T11" fmla="*/ 135 h 135"/>
              <a:gd name="T12" fmla="*/ 69 w 136"/>
              <a:gd name="T13" fmla="*/ 135 h 135"/>
              <a:gd name="T14" fmla="*/ 135 w 136"/>
              <a:gd name="T15" fmla="*/ 67 h 135"/>
              <a:gd name="T16" fmla="*/ 68 w 13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35">
                <a:moveTo>
                  <a:pt x="68" y="0"/>
                </a:moveTo>
                <a:cubicBezTo>
                  <a:pt x="67" y="0"/>
                  <a:pt x="67" y="0"/>
                  <a:pt x="67" y="0"/>
                </a:cubicBezTo>
                <a:cubicBezTo>
                  <a:pt x="67" y="0"/>
                  <a:pt x="67" y="0"/>
                  <a:pt x="67" y="0"/>
                </a:cubicBezTo>
                <a:cubicBezTo>
                  <a:pt x="29" y="0"/>
                  <a:pt x="0" y="31"/>
                  <a:pt x="0" y="68"/>
                </a:cubicBezTo>
                <a:cubicBezTo>
                  <a:pt x="1" y="106"/>
                  <a:pt x="31" y="135"/>
                  <a:pt x="68" y="135"/>
                </a:cubicBezTo>
                <a:cubicBezTo>
                  <a:pt x="68" y="135"/>
                  <a:pt x="68" y="135"/>
                  <a:pt x="69" y="135"/>
                </a:cubicBezTo>
                <a:cubicBezTo>
                  <a:pt x="69" y="135"/>
                  <a:pt x="69" y="135"/>
                  <a:pt x="69" y="135"/>
                </a:cubicBezTo>
                <a:cubicBezTo>
                  <a:pt x="106" y="135"/>
                  <a:pt x="136" y="104"/>
                  <a:pt x="135" y="67"/>
                </a:cubicBezTo>
                <a:cubicBezTo>
                  <a:pt x="135" y="30"/>
                  <a:pt x="105" y="0"/>
                  <a:pt x="68" y="0"/>
                </a:cubicBezTo>
              </a:path>
            </a:pathLst>
          </a:custGeom>
          <a:solidFill>
            <a:schemeClr val="accent6"/>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grpSp>
        <p:nvGrpSpPr>
          <p:cNvPr id="15" name="PPT_14"/>
          <p:cNvGrpSpPr>
            <a:grpSpLocks noChangeAspect="1"/>
          </p:cNvGrpSpPr>
          <p:nvPr/>
        </p:nvGrpSpPr>
        <p:grpSpPr bwMode="auto">
          <a:xfrm>
            <a:off x="3833812" y="2720871"/>
            <a:ext cx="4524376" cy="2459878"/>
            <a:chOff x="5160" y="803"/>
            <a:chExt cx="1808" cy="983"/>
          </a:xfrm>
        </p:grpSpPr>
        <p:sp>
          <p:nvSpPr>
            <p:cNvPr id="16" name="Freeform 34"/>
            <p:cNvSpPr/>
            <p:nvPr>
              <p:custDataLst>
                <p:tags r:id="rId27"/>
              </p:custDataLst>
            </p:nvPr>
          </p:nvSpPr>
          <p:spPr bwMode="auto">
            <a:xfrm>
              <a:off x="6702" y="1704"/>
              <a:ext cx="266" cy="82"/>
            </a:xfrm>
            <a:custGeom>
              <a:avLst/>
              <a:gdLst>
                <a:gd name="T0" fmla="*/ 166 w 196"/>
                <a:gd name="T1" fmla="*/ 60 h 60"/>
                <a:gd name="T2" fmla="*/ 166 w 196"/>
                <a:gd name="T3" fmla="*/ 60 h 60"/>
                <a:gd name="T4" fmla="*/ 30 w 196"/>
                <a:gd name="T5" fmla="*/ 60 h 60"/>
                <a:gd name="T6" fmla="*/ 0 w 196"/>
                <a:gd name="T7" fmla="*/ 30 h 60"/>
                <a:gd name="T8" fmla="*/ 30 w 196"/>
                <a:gd name="T9" fmla="*/ 0 h 60"/>
                <a:gd name="T10" fmla="*/ 30 w 196"/>
                <a:gd name="T11" fmla="*/ 0 h 60"/>
                <a:gd name="T12" fmla="*/ 166 w 196"/>
                <a:gd name="T13" fmla="*/ 0 h 60"/>
                <a:gd name="T14" fmla="*/ 196 w 196"/>
                <a:gd name="T15" fmla="*/ 30 h 60"/>
                <a:gd name="T16" fmla="*/ 166 w 196"/>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60">
                  <a:moveTo>
                    <a:pt x="166" y="60"/>
                  </a:moveTo>
                  <a:cubicBezTo>
                    <a:pt x="166" y="60"/>
                    <a:pt x="166" y="60"/>
                    <a:pt x="166" y="60"/>
                  </a:cubicBezTo>
                  <a:cubicBezTo>
                    <a:pt x="30" y="60"/>
                    <a:pt x="30" y="60"/>
                    <a:pt x="30" y="60"/>
                  </a:cubicBezTo>
                  <a:cubicBezTo>
                    <a:pt x="14" y="60"/>
                    <a:pt x="0" y="46"/>
                    <a:pt x="0" y="30"/>
                  </a:cubicBezTo>
                  <a:cubicBezTo>
                    <a:pt x="0" y="13"/>
                    <a:pt x="14" y="0"/>
                    <a:pt x="30" y="0"/>
                  </a:cubicBezTo>
                  <a:cubicBezTo>
                    <a:pt x="30" y="0"/>
                    <a:pt x="30" y="0"/>
                    <a:pt x="30" y="0"/>
                  </a:cubicBezTo>
                  <a:cubicBezTo>
                    <a:pt x="166" y="0"/>
                    <a:pt x="166" y="0"/>
                    <a:pt x="166" y="0"/>
                  </a:cubicBezTo>
                  <a:cubicBezTo>
                    <a:pt x="183" y="0"/>
                    <a:pt x="196" y="13"/>
                    <a:pt x="196" y="30"/>
                  </a:cubicBezTo>
                  <a:cubicBezTo>
                    <a:pt x="196" y="46"/>
                    <a:pt x="183" y="60"/>
                    <a:pt x="166" y="6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7" name="Freeform 35"/>
            <p:cNvSpPr/>
            <p:nvPr>
              <p:custDataLst>
                <p:tags r:id="rId28"/>
              </p:custDataLst>
            </p:nvPr>
          </p:nvSpPr>
          <p:spPr bwMode="auto">
            <a:xfrm>
              <a:off x="5160" y="1704"/>
              <a:ext cx="272" cy="82"/>
            </a:xfrm>
            <a:custGeom>
              <a:avLst/>
              <a:gdLst>
                <a:gd name="T0" fmla="*/ 170 w 200"/>
                <a:gd name="T1" fmla="*/ 60 h 60"/>
                <a:gd name="T2" fmla="*/ 170 w 200"/>
                <a:gd name="T3" fmla="*/ 60 h 60"/>
                <a:gd name="T4" fmla="*/ 30 w 200"/>
                <a:gd name="T5" fmla="*/ 60 h 60"/>
                <a:gd name="T6" fmla="*/ 0 w 200"/>
                <a:gd name="T7" fmla="*/ 30 h 60"/>
                <a:gd name="T8" fmla="*/ 30 w 200"/>
                <a:gd name="T9" fmla="*/ 0 h 60"/>
                <a:gd name="T10" fmla="*/ 30 w 200"/>
                <a:gd name="T11" fmla="*/ 0 h 60"/>
                <a:gd name="T12" fmla="*/ 170 w 200"/>
                <a:gd name="T13" fmla="*/ 0 h 60"/>
                <a:gd name="T14" fmla="*/ 200 w 200"/>
                <a:gd name="T15" fmla="*/ 30 h 60"/>
                <a:gd name="T16" fmla="*/ 170 w 200"/>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0">
                  <a:moveTo>
                    <a:pt x="170" y="60"/>
                  </a:moveTo>
                  <a:cubicBezTo>
                    <a:pt x="170" y="60"/>
                    <a:pt x="170" y="60"/>
                    <a:pt x="170" y="60"/>
                  </a:cubicBezTo>
                  <a:cubicBezTo>
                    <a:pt x="30" y="60"/>
                    <a:pt x="30" y="60"/>
                    <a:pt x="30" y="60"/>
                  </a:cubicBezTo>
                  <a:cubicBezTo>
                    <a:pt x="14" y="60"/>
                    <a:pt x="0" y="46"/>
                    <a:pt x="0" y="30"/>
                  </a:cubicBezTo>
                  <a:cubicBezTo>
                    <a:pt x="0" y="13"/>
                    <a:pt x="14" y="0"/>
                    <a:pt x="30" y="0"/>
                  </a:cubicBezTo>
                  <a:cubicBezTo>
                    <a:pt x="30" y="0"/>
                    <a:pt x="30" y="0"/>
                    <a:pt x="30" y="0"/>
                  </a:cubicBezTo>
                  <a:cubicBezTo>
                    <a:pt x="170" y="0"/>
                    <a:pt x="170" y="0"/>
                    <a:pt x="170" y="0"/>
                  </a:cubicBezTo>
                  <a:cubicBezTo>
                    <a:pt x="187" y="0"/>
                    <a:pt x="200" y="13"/>
                    <a:pt x="200" y="30"/>
                  </a:cubicBezTo>
                  <a:cubicBezTo>
                    <a:pt x="200" y="47"/>
                    <a:pt x="186" y="60"/>
                    <a:pt x="170"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8" name="Freeform 36"/>
            <p:cNvSpPr/>
            <p:nvPr>
              <p:custDataLst>
                <p:tags r:id="rId29"/>
              </p:custDataLst>
            </p:nvPr>
          </p:nvSpPr>
          <p:spPr bwMode="auto">
            <a:xfrm>
              <a:off x="6028" y="803"/>
              <a:ext cx="81" cy="256"/>
            </a:xfrm>
            <a:custGeom>
              <a:avLst/>
              <a:gdLst>
                <a:gd name="T0" fmla="*/ 30 w 60"/>
                <a:gd name="T1" fmla="*/ 189 h 189"/>
                <a:gd name="T2" fmla="*/ 30 w 60"/>
                <a:gd name="T3" fmla="*/ 189 h 189"/>
                <a:gd name="T4" fmla="*/ 0 w 60"/>
                <a:gd name="T5" fmla="*/ 159 h 189"/>
                <a:gd name="T6" fmla="*/ 0 w 60"/>
                <a:gd name="T7" fmla="*/ 30 h 189"/>
                <a:gd name="T8" fmla="*/ 30 w 60"/>
                <a:gd name="T9" fmla="*/ 0 h 189"/>
                <a:gd name="T10" fmla="*/ 30 w 60"/>
                <a:gd name="T11" fmla="*/ 0 h 189"/>
                <a:gd name="T12" fmla="*/ 60 w 60"/>
                <a:gd name="T13" fmla="*/ 30 h 189"/>
                <a:gd name="T14" fmla="*/ 60 w 60"/>
                <a:gd name="T15" fmla="*/ 159 h 189"/>
                <a:gd name="T16" fmla="*/ 30 w 60"/>
                <a:gd name="T17"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89">
                  <a:moveTo>
                    <a:pt x="30" y="189"/>
                  </a:moveTo>
                  <a:cubicBezTo>
                    <a:pt x="30" y="189"/>
                    <a:pt x="30" y="189"/>
                    <a:pt x="30" y="189"/>
                  </a:cubicBezTo>
                  <a:cubicBezTo>
                    <a:pt x="14" y="189"/>
                    <a:pt x="0" y="175"/>
                    <a:pt x="0" y="159"/>
                  </a:cubicBezTo>
                  <a:cubicBezTo>
                    <a:pt x="0" y="30"/>
                    <a:pt x="0" y="30"/>
                    <a:pt x="0" y="30"/>
                  </a:cubicBezTo>
                  <a:cubicBezTo>
                    <a:pt x="0" y="14"/>
                    <a:pt x="14" y="0"/>
                    <a:pt x="30" y="0"/>
                  </a:cubicBezTo>
                  <a:cubicBezTo>
                    <a:pt x="30" y="0"/>
                    <a:pt x="30" y="0"/>
                    <a:pt x="30" y="0"/>
                  </a:cubicBezTo>
                  <a:cubicBezTo>
                    <a:pt x="47" y="0"/>
                    <a:pt x="60" y="14"/>
                    <a:pt x="60" y="30"/>
                  </a:cubicBezTo>
                  <a:cubicBezTo>
                    <a:pt x="60" y="159"/>
                    <a:pt x="60" y="159"/>
                    <a:pt x="60" y="159"/>
                  </a:cubicBezTo>
                  <a:cubicBezTo>
                    <a:pt x="60" y="175"/>
                    <a:pt x="47" y="189"/>
                    <a:pt x="30" y="189"/>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9" name="Freeform 37"/>
            <p:cNvSpPr/>
            <p:nvPr>
              <p:custDataLst>
                <p:tags r:id="rId30"/>
              </p:custDataLst>
            </p:nvPr>
          </p:nvSpPr>
          <p:spPr bwMode="auto">
            <a:xfrm>
              <a:off x="6526" y="1072"/>
              <a:ext cx="203" cy="199"/>
            </a:xfrm>
            <a:custGeom>
              <a:avLst/>
              <a:gdLst>
                <a:gd name="T0" fmla="*/ 33 w 150"/>
                <a:gd name="T1" fmla="*/ 147 h 147"/>
                <a:gd name="T2" fmla="*/ 11 w 150"/>
                <a:gd name="T3" fmla="*/ 139 h 147"/>
                <a:gd name="T4" fmla="*/ 11 w 150"/>
                <a:gd name="T5" fmla="*/ 96 h 147"/>
                <a:gd name="T6" fmla="*/ 96 w 150"/>
                <a:gd name="T7" fmla="*/ 11 h 147"/>
                <a:gd name="T8" fmla="*/ 139 w 150"/>
                <a:gd name="T9" fmla="*/ 11 h 147"/>
                <a:gd name="T10" fmla="*/ 139 w 150"/>
                <a:gd name="T11" fmla="*/ 54 h 147"/>
                <a:gd name="T12" fmla="*/ 54 w 150"/>
                <a:gd name="T13" fmla="*/ 139 h 147"/>
                <a:gd name="T14" fmla="*/ 33 w 150"/>
                <a:gd name="T15" fmla="*/ 147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47">
                  <a:moveTo>
                    <a:pt x="33" y="147"/>
                  </a:moveTo>
                  <a:cubicBezTo>
                    <a:pt x="25" y="147"/>
                    <a:pt x="17" y="145"/>
                    <a:pt x="11" y="139"/>
                  </a:cubicBezTo>
                  <a:cubicBezTo>
                    <a:pt x="0" y="127"/>
                    <a:pt x="0" y="108"/>
                    <a:pt x="11" y="96"/>
                  </a:cubicBezTo>
                  <a:cubicBezTo>
                    <a:pt x="96" y="11"/>
                    <a:pt x="96" y="11"/>
                    <a:pt x="96" y="11"/>
                  </a:cubicBezTo>
                  <a:cubicBezTo>
                    <a:pt x="108" y="0"/>
                    <a:pt x="127" y="0"/>
                    <a:pt x="139" y="11"/>
                  </a:cubicBezTo>
                  <a:cubicBezTo>
                    <a:pt x="150" y="23"/>
                    <a:pt x="150" y="42"/>
                    <a:pt x="139" y="54"/>
                  </a:cubicBezTo>
                  <a:cubicBezTo>
                    <a:pt x="54" y="139"/>
                    <a:pt x="54" y="139"/>
                    <a:pt x="54" y="139"/>
                  </a:cubicBezTo>
                  <a:cubicBezTo>
                    <a:pt x="48" y="145"/>
                    <a:pt x="40" y="147"/>
                    <a:pt x="33" y="147"/>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20" name="Freeform 38"/>
            <p:cNvSpPr/>
            <p:nvPr>
              <p:custDataLst>
                <p:tags r:id="rId31"/>
              </p:custDataLst>
            </p:nvPr>
          </p:nvSpPr>
          <p:spPr bwMode="auto">
            <a:xfrm>
              <a:off x="5395" y="1124"/>
              <a:ext cx="205" cy="200"/>
            </a:xfrm>
            <a:custGeom>
              <a:avLst/>
              <a:gdLst>
                <a:gd name="T0" fmla="*/ 118 w 151"/>
                <a:gd name="T1" fmla="*/ 148 h 148"/>
                <a:gd name="T2" fmla="*/ 97 w 151"/>
                <a:gd name="T3" fmla="*/ 139 h 148"/>
                <a:gd name="T4" fmla="*/ 12 w 151"/>
                <a:gd name="T5" fmla="*/ 54 h 148"/>
                <a:gd name="T6" fmla="*/ 12 w 151"/>
                <a:gd name="T7" fmla="*/ 12 h 148"/>
                <a:gd name="T8" fmla="*/ 54 w 151"/>
                <a:gd name="T9" fmla="*/ 12 h 148"/>
                <a:gd name="T10" fmla="*/ 139 w 151"/>
                <a:gd name="T11" fmla="*/ 97 h 148"/>
                <a:gd name="T12" fmla="*/ 139 w 151"/>
                <a:gd name="T13" fmla="*/ 139 h 148"/>
                <a:gd name="T14" fmla="*/ 118 w 151"/>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48">
                  <a:moveTo>
                    <a:pt x="118" y="148"/>
                  </a:moveTo>
                  <a:cubicBezTo>
                    <a:pt x="110" y="148"/>
                    <a:pt x="102" y="145"/>
                    <a:pt x="97" y="139"/>
                  </a:cubicBezTo>
                  <a:cubicBezTo>
                    <a:pt x="12" y="54"/>
                    <a:pt x="12" y="54"/>
                    <a:pt x="12" y="54"/>
                  </a:cubicBezTo>
                  <a:cubicBezTo>
                    <a:pt x="0" y="43"/>
                    <a:pt x="0" y="24"/>
                    <a:pt x="12" y="12"/>
                  </a:cubicBezTo>
                  <a:cubicBezTo>
                    <a:pt x="24" y="0"/>
                    <a:pt x="43" y="0"/>
                    <a:pt x="54" y="12"/>
                  </a:cubicBezTo>
                  <a:cubicBezTo>
                    <a:pt x="139" y="97"/>
                    <a:pt x="139" y="97"/>
                    <a:pt x="139" y="97"/>
                  </a:cubicBezTo>
                  <a:cubicBezTo>
                    <a:pt x="151" y="108"/>
                    <a:pt x="151" y="127"/>
                    <a:pt x="139" y="139"/>
                  </a:cubicBezTo>
                  <a:cubicBezTo>
                    <a:pt x="133" y="145"/>
                    <a:pt x="126" y="148"/>
                    <a:pt x="118" y="14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grpSp>
      <p:grpSp>
        <p:nvGrpSpPr>
          <p:cNvPr id="22" name="Group 77"/>
          <p:cNvGrpSpPr/>
          <p:nvPr/>
        </p:nvGrpSpPr>
        <p:grpSpPr>
          <a:xfrm>
            <a:off x="1184286" y="4565401"/>
            <a:ext cx="2380078" cy="1249474"/>
            <a:chOff x="1073431" y="1365444"/>
            <a:chExt cx="2306022" cy="415688"/>
          </a:xfrm>
        </p:grpSpPr>
        <p:sp>
          <p:nvSpPr>
            <p:cNvPr id="24" name="80"/>
            <p:cNvSpPr/>
            <p:nvPr>
              <p:custDataLst>
                <p:tags r:id="rId25"/>
              </p:custDataLst>
            </p:nvPr>
          </p:nvSpPr>
          <p:spPr>
            <a:xfrm>
              <a:off x="1073431" y="1365444"/>
              <a:ext cx="2306022" cy="4156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思源黑体 CN Medium" panose="020B0600000000000000" pitchFamily="34" charset="-122"/>
                <a:cs typeface="+mn-ea"/>
                <a:sym typeface="+mn-lt"/>
              </a:endParaRPr>
            </a:p>
          </p:txBody>
        </p:sp>
        <p:sp>
          <p:nvSpPr>
            <p:cNvPr id="25" name="3"/>
            <p:cNvSpPr txBox="1"/>
            <p:nvPr>
              <p:custDataLst>
                <p:tags r:id="rId26"/>
              </p:custDataLst>
            </p:nvPr>
          </p:nvSpPr>
          <p:spPr>
            <a:xfrm>
              <a:off x="1329053" y="1465959"/>
              <a:ext cx="1742224" cy="20074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i="0" u="none" strike="noStrike" kern="1200" cap="none" spc="0" normalizeH="0" baseline="0" noProof="0" dirty="0">
                  <a:ln>
                    <a:noFill/>
                  </a:ln>
                  <a:solidFill>
                    <a:schemeClr val="lt1"/>
                  </a:solidFill>
                  <a:effectLst/>
                  <a:uLnTx/>
                  <a:uFillTx/>
                  <a:latin typeface="思源黑体 CN Medium" panose="020B0600000000000000" pitchFamily="34" charset="-122"/>
                  <a:ea typeface="思源黑体 CN Medium" panose="020B0600000000000000" pitchFamily="34" charset="-122"/>
                  <a:cs typeface="+mn-ea"/>
                  <a:sym typeface="+mn-lt"/>
                </a:rPr>
                <a:t>当人工智能有能力自己创造艺术作品的时候，会发生什么？</a:t>
              </a:r>
            </a:p>
          </p:txBody>
        </p:sp>
      </p:grpSp>
      <p:grpSp>
        <p:nvGrpSpPr>
          <p:cNvPr id="26" name="PPT_16"/>
          <p:cNvGrpSpPr/>
          <p:nvPr/>
        </p:nvGrpSpPr>
        <p:grpSpPr>
          <a:xfrm>
            <a:off x="8733736" y="4289367"/>
            <a:ext cx="2238539" cy="2031181"/>
            <a:chOff x="9690768" y="2502929"/>
            <a:chExt cx="1837071" cy="319885"/>
          </a:xfrm>
        </p:grpSpPr>
        <p:sp>
          <p:nvSpPr>
            <p:cNvPr id="27" name="80"/>
            <p:cNvSpPr/>
            <p:nvPr>
              <p:custDataLst>
                <p:tags r:id="rId23"/>
              </p:custDataLst>
            </p:nvPr>
          </p:nvSpPr>
          <p:spPr>
            <a:xfrm>
              <a:off x="9690768" y="2502929"/>
              <a:ext cx="1837071" cy="31988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思源黑体 CN Medium" panose="020B0600000000000000" pitchFamily="34" charset="-122"/>
                <a:cs typeface="+mn-ea"/>
                <a:sym typeface="+mn-lt"/>
              </a:endParaRPr>
            </a:p>
          </p:txBody>
        </p:sp>
        <p:sp>
          <p:nvSpPr>
            <p:cNvPr id="28" name="3"/>
            <p:cNvSpPr txBox="1"/>
            <p:nvPr>
              <p:custDataLst>
                <p:tags r:id="rId24"/>
              </p:custDataLst>
            </p:nvPr>
          </p:nvSpPr>
          <p:spPr>
            <a:xfrm rot="10800000" flipV="1">
              <a:off x="9872297" y="2533430"/>
              <a:ext cx="1468112" cy="271437"/>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i="0" u="none" strike="noStrike" kern="1200" cap="none" spc="0" normalizeH="0" baseline="0" noProof="0" dirty="0">
                  <a:ln>
                    <a:noFill/>
                  </a:ln>
                  <a:solidFill>
                    <a:srgbClr val="595959"/>
                  </a:solidFill>
                  <a:effectLst/>
                  <a:uLnTx/>
                  <a:uFillTx/>
                  <a:latin typeface="思源黑体 CN Medium" panose="020B0600000000000000" pitchFamily="34" charset="-122"/>
                  <a:ea typeface="思源黑体 CN Medium" panose="020B0600000000000000" pitchFamily="34" charset="-122"/>
                  <a:cs typeface="+mn-ea"/>
                  <a:sym typeface="+mn-lt"/>
                </a:rPr>
                <a:t>我们需要开发新的框架，将盗版和抄袭与原创和创意区分开来，并在与人工智能的互动中承认人类创意作品的价值。</a:t>
              </a:r>
            </a:p>
          </p:txBody>
        </p:sp>
      </p:grpSp>
      <p:grpSp>
        <p:nvGrpSpPr>
          <p:cNvPr id="30" name="PPT_17"/>
          <p:cNvGrpSpPr/>
          <p:nvPr/>
        </p:nvGrpSpPr>
        <p:grpSpPr>
          <a:xfrm>
            <a:off x="8025366" y="1743209"/>
            <a:ext cx="2380943" cy="2031181"/>
            <a:chOff x="9337796" y="1020957"/>
            <a:chExt cx="2377706" cy="2199872"/>
          </a:xfrm>
        </p:grpSpPr>
        <p:sp>
          <p:nvSpPr>
            <p:cNvPr id="31" name="80"/>
            <p:cNvSpPr/>
            <p:nvPr>
              <p:custDataLst>
                <p:tags r:id="rId21"/>
              </p:custDataLst>
            </p:nvPr>
          </p:nvSpPr>
          <p:spPr>
            <a:xfrm>
              <a:off x="9337796" y="1020957"/>
              <a:ext cx="2377706" cy="219987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思源黑体 CN Medium" panose="020B0600000000000000" pitchFamily="34" charset="-122"/>
                <a:cs typeface="+mn-ea"/>
                <a:sym typeface="+mn-lt"/>
              </a:endParaRPr>
            </a:p>
          </p:txBody>
        </p:sp>
        <p:sp>
          <p:nvSpPr>
            <p:cNvPr id="32" name="3"/>
            <p:cNvSpPr txBox="1"/>
            <p:nvPr>
              <p:custDataLst>
                <p:tags r:id="rId22"/>
              </p:custDataLst>
            </p:nvPr>
          </p:nvSpPr>
          <p:spPr>
            <a:xfrm>
              <a:off x="9493496" y="1138139"/>
              <a:ext cx="2014367" cy="2012315"/>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zh-CN" altLang="en-US" sz="1600" dirty="0">
                  <a:solidFill>
                    <a:schemeClr val="dk1">
                      <a:lumMod val="65000"/>
                      <a:lumOff val="35000"/>
                    </a:schemeClr>
                  </a:solidFill>
                  <a:latin typeface="思源黑体 CN Medium" panose="020B0600000000000000" pitchFamily="34" charset="-122"/>
                  <a:ea typeface="思源黑体 CN Medium" panose="020B0600000000000000" pitchFamily="34" charset="-122"/>
                  <a:cs typeface="+mn-ea"/>
                  <a:sym typeface="+mn-lt"/>
                </a:rPr>
                <a:t>由人工智能创造的艺术作品需要对“作者”重新进行定义，以公正对待“原创”作者的创造性工作，以及制造艺术作品本身的算法和技术。</a:t>
              </a:r>
            </a:p>
          </p:txBody>
        </p:sp>
      </p:grpSp>
      <p:grpSp>
        <p:nvGrpSpPr>
          <p:cNvPr id="35" name="Group 77"/>
          <p:cNvGrpSpPr/>
          <p:nvPr/>
        </p:nvGrpSpPr>
        <p:grpSpPr>
          <a:xfrm>
            <a:off x="1980882" y="2189836"/>
            <a:ext cx="2279743" cy="1392732"/>
            <a:chOff x="1541015" y="1448604"/>
            <a:chExt cx="1614757" cy="281174"/>
          </a:xfrm>
        </p:grpSpPr>
        <p:sp>
          <p:nvSpPr>
            <p:cNvPr id="37" name="80"/>
            <p:cNvSpPr/>
            <p:nvPr>
              <p:custDataLst>
                <p:tags r:id="rId19"/>
              </p:custDataLst>
            </p:nvPr>
          </p:nvSpPr>
          <p:spPr>
            <a:xfrm>
              <a:off x="1541015" y="1448604"/>
              <a:ext cx="1614757" cy="2811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思源黑体 CN Medium" panose="020B0600000000000000" pitchFamily="34" charset="-122"/>
                <a:cs typeface="+mn-ea"/>
                <a:sym typeface="+mn-lt"/>
              </a:endParaRPr>
            </a:p>
          </p:txBody>
        </p:sp>
        <p:sp>
          <p:nvSpPr>
            <p:cNvPr id="38" name="3"/>
            <p:cNvSpPr txBox="1"/>
            <p:nvPr>
              <p:custDataLst>
                <p:tags r:id="rId20"/>
              </p:custDataLst>
            </p:nvPr>
          </p:nvSpPr>
          <p:spPr>
            <a:xfrm>
              <a:off x="1785029" y="1473008"/>
              <a:ext cx="1126727" cy="223050"/>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i="0" u="none" strike="noStrike" kern="1200" cap="none" spc="0" normalizeH="0" baseline="0" noProof="0" dirty="0">
                  <a:ln>
                    <a:noFill/>
                  </a:ln>
                  <a:solidFill>
                    <a:schemeClr val="lt1"/>
                  </a:solidFill>
                  <a:effectLst/>
                  <a:uLnTx/>
                  <a:uFillTx/>
                  <a:latin typeface="思源黑体 CN Medium" panose="020B0600000000000000" pitchFamily="34" charset="-122"/>
                  <a:ea typeface="思源黑体 CN Medium" panose="020B0600000000000000" pitchFamily="34" charset="-122"/>
                  <a:cs typeface="+mn-ea"/>
                  <a:sym typeface="+mn-lt"/>
                </a:rPr>
                <a:t>如果人类作者被机器和算法所取代，版权应该如何归属？</a:t>
              </a:r>
            </a:p>
          </p:txBody>
        </p:sp>
      </p:grpSp>
      <p:grpSp>
        <p:nvGrpSpPr>
          <p:cNvPr id="39" name="PPT_19"/>
          <p:cNvGrpSpPr/>
          <p:nvPr/>
        </p:nvGrpSpPr>
        <p:grpSpPr>
          <a:xfrm>
            <a:off x="5021355" y="1266333"/>
            <a:ext cx="2173269" cy="1352392"/>
            <a:chOff x="9520027" y="2484906"/>
            <a:chExt cx="1837071" cy="319885"/>
          </a:xfrm>
        </p:grpSpPr>
        <p:sp>
          <p:nvSpPr>
            <p:cNvPr id="40" name="80"/>
            <p:cNvSpPr/>
            <p:nvPr>
              <p:custDataLst>
                <p:tags r:id="rId17"/>
              </p:custDataLst>
            </p:nvPr>
          </p:nvSpPr>
          <p:spPr>
            <a:xfrm>
              <a:off x="9520027" y="2484906"/>
              <a:ext cx="1837071" cy="3198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思源黑体 CN Medium" panose="020B0600000000000000" pitchFamily="34" charset="-122"/>
                <a:cs typeface="+mn-ea"/>
                <a:sym typeface="+mn-lt"/>
              </a:endParaRPr>
            </a:p>
          </p:txBody>
        </p:sp>
        <p:sp>
          <p:nvSpPr>
            <p:cNvPr id="41" name="3"/>
            <p:cNvSpPr txBox="1"/>
            <p:nvPr>
              <p:custDataLst>
                <p:tags r:id="rId18"/>
              </p:custDataLst>
            </p:nvPr>
          </p:nvSpPr>
          <p:spPr>
            <a:xfrm>
              <a:off x="9777612" y="2566610"/>
              <a:ext cx="1343579" cy="15940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i="0" u="none" strike="noStrike" kern="1200" cap="none" spc="0" normalizeH="0" baseline="0" noProof="0" dirty="0">
                  <a:ln>
                    <a:noFill/>
                  </a:ln>
                  <a:solidFill>
                    <a:schemeClr val="lt1"/>
                  </a:solidFill>
                  <a:effectLst/>
                  <a:uLnTx/>
                  <a:uFillTx/>
                  <a:latin typeface="思源黑体 CN Medium" panose="020B0600000000000000" pitchFamily="34" charset="-122"/>
                  <a:ea typeface="思源黑体 CN Medium" panose="020B0600000000000000" pitchFamily="34" charset="-122"/>
                  <a:cs typeface="+mn-ea"/>
                  <a:sym typeface="+mn-lt"/>
                </a:rPr>
                <a:t>算法是否也应该被承认为创作者，享有和艺术家一样的权利？</a:t>
              </a:r>
            </a:p>
          </p:txBody>
        </p:sp>
      </p:grpSp>
      <p:grpSp>
        <p:nvGrpSpPr>
          <p:cNvPr id="46" name="图形 1325"/>
          <p:cNvGrpSpPr/>
          <p:nvPr/>
        </p:nvGrpSpPr>
        <p:grpSpPr>
          <a:xfrm>
            <a:off x="521538" y="538480"/>
            <a:ext cx="662747" cy="517325"/>
            <a:chOff x="5613549" y="2341569"/>
            <a:chExt cx="477374" cy="372627"/>
          </a:xfrm>
          <a:solidFill>
            <a:srgbClr val="118B42"/>
          </a:solidFill>
        </p:grpSpPr>
        <p:sp>
          <p:nvSpPr>
            <p:cNvPr id="47" name="任意多边形: 形状 46"/>
            <p:cNvSpPr/>
            <p:nvPr>
              <p:custDataLst>
                <p:tags r:id="rId15"/>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48" name="任意多边形: 形状 47"/>
            <p:cNvSpPr/>
            <p:nvPr>
              <p:custDataLst>
                <p:tags r:id="rId16"/>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
        <p:nvSpPr>
          <p:cNvPr id="49" name="PPT_21"/>
          <p:cNvSpPr txBox="1"/>
          <p:nvPr>
            <p:custDataLst>
              <p:tags r:id="rId14"/>
            </p:custDataLst>
          </p:nvPr>
        </p:nvSpPr>
        <p:spPr>
          <a:xfrm>
            <a:off x="1355472" y="422618"/>
            <a:ext cx="3913366" cy="633187"/>
          </a:xfrm>
          <a:prstGeom prst="rect">
            <a:avLst/>
          </a:prstGeom>
          <a:noFill/>
        </p:spPr>
        <p:txBody>
          <a:bodyPr wrap="square" rtlCol="0">
            <a:spAutoFit/>
          </a:bodyPr>
          <a:lstStyle/>
          <a:p>
            <a:pPr>
              <a:lnSpc>
                <a:spcPct val="120000"/>
              </a:lnSpc>
            </a:pPr>
            <a:r>
              <a:rPr lang="zh-CN" altLang="en-US" sz="3200" b="1" dirty="0">
                <a:solidFill>
                  <a:schemeClr val="accent1"/>
                </a:solidFill>
                <a:latin typeface="思源黑体 CN Medium" panose="020B0600000000000000" pitchFamily="34" charset="-122"/>
                <a:ea typeface="思源黑体 CN Medium" panose="020B0600000000000000" pitchFamily="34" charset="-122"/>
                <a:cs typeface="+mn-ea"/>
                <a:sym typeface="+mn-lt"/>
              </a:rPr>
              <a:t>伦理思考</a:t>
            </a:r>
          </a:p>
        </p:txBody>
      </p:sp>
      <p:sp>
        <p:nvSpPr>
          <p:cNvPr id="54" name="等腰三角形 53"/>
          <p:cNvSpPr/>
          <p:nvPr/>
        </p:nvSpPr>
        <p:spPr>
          <a:xfrm rot="2678592">
            <a:off x="7555854" y="3189078"/>
            <a:ext cx="408509" cy="394551"/>
          </a:xfrm>
          <a:prstGeom prst="triangle">
            <a:avLst/>
          </a:prstGeom>
          <a:solidFill>
            <a:srgbClr val="B9CAE1"/>
          </a:solidFill>
          <a:ln>
            <a:solidFill>
              <a:srgbClr val="B9C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rot="5400000">
            <a:off x="8207852" y="4874508"/>
            <a:ext cx="408509" cy="394551"/>
          </a:xfrm>
          <a:prstGeom prst="triangle">
            <a:avLst/>
          </a:prstGeom>
          <a:solidFill>
            <a:srgbClr val="97ABBD"/>
          </a:solidFill>
          <a:ln>
            <a:solidFill>
              <a:srgbClr val="97A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5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5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randombar(horizontal)">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6">
            <a:alphaModFix amt="42000"/>
          </a:blip>
          <a:stretch>
            <a:fillRect/>
          </a:stretch>
        </p:blipFill>
        <p:spPr>
          <a:xfrm>
            <a:off x="-448310" y="255905"/>
            <a:ext cx="13032740" cy="6582410"/>
          </a:xfrm>
          <a:prstGeom prst="rect">
            <a:avLst/>
          </a:prstGeom>
        </p:spPr>
      </p:pic>
      <p:sp>
        <p:nvSpPr>
          <p:cNvPr id="2" name="过渡页_1_1"/>
          <p:cNvSpPr/>
          <p:nvPr>
            <p:custDataLst>
              <p:tags r:id="rId1"/>
            </p:custDataLst>
          </p:nvPr>
        </p:nvSpPr>
        <p:spPr>
          <a:xfrm>
            <a:off x="3467898" y="2514693"/>
            <a:ext cx="1278460" cy="1278458"/>
          </a:xfrm>
          <a:prstGeom prst="frame">
            <a:avLst>
              <a:gd name="adj1" fmla="val 4921"/>
            </a:avLst>
          </a:prstGeom>
          <a:gradFill flip="none" rotWithShape="1">
            <a:gsLst>
              <a:gs pos="0">
                <a:srgbClr val="2B4663"/>
              </a:gs>
              <a:gs pos="99000">
                <a:srgbClr val="5C788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i="0" u="none" strike="noStrike" kern="1200" cap="none" spc="0" normalizeH="0" baseline="0" noProof="0">
              <a:ln>
                <a:noFill/>
              </a:ln>
              <a:solidFill>
                <a:srgbClr val="303030"/>
              </a:solidFill>
              <a:effectLst/>
              <a:uLnTx/>
              <a:uFillTx/>
              <a:latin typeface="思源黑体 CN Medium" panose="020B0600000000000000" pitchFamily="34" charset="-122"/>
              <a:cs typeface="+mn-ea"/>
              <a:sym typeface="+mn-lt"/>
            </a:endParaRPr>
          </a:p>
        </p:txBody>
      </p:sp>
      <p:sp>
        <p:nvSpPr>
          <p:cNvPr id="3" name="过渡页_1_2"/>
          <p:cNvSpPr/>
          <p:nvPr>
            <p:custDataLst>
              <p:tags r:id="rId2"/>
            </p:custDataLst>
          </p:nvPr>
        </p:nvSpPr>
        <p:spPr>
          <a:xfrm>
            <a:off x="3701569" y="2738425"/>
            <a:ext cx="811120" cy="830997"/>
          </a:xfrm>
          <a:prstGeom prst="rect">
            <a:avLst/>
          </a:prstGeom>
        </p:spPr>
        <p:txBody>
          <a:bodyPr wrap="none"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540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04</a:t>
            </a:r>
          </a:p>
        </p:txBody>
      </p:sp>
      <p:sp>
        <p:nvSpPr>
          <p:cNvPr id="4" name="过渡页_1_3"/>
          <p:cNvSpPr txBox="1"/>
          <p:nvPr/>
        </p:nvSpPr>
        <p:spPr>
          <a:xfrm>
            <a:off x="5142444" y="2471748"/>
            <a:ext cx="3663315" cy="492125"/>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人工智能的法律应用</a:t>
            </a:r>
          </a:p>
        </p:txBody>
      </p:sp>
      <p:sp>
        <p:nvSpPr>
          <p:cNvPr id="5" name="过渡页_1_4"/>
          <p:cNvSpPr txBox="1"/>
          <p:nvPr/>
        </p:nvSpPr>
        <p:spPr>
          <a:xfrm>
            <a:off x="5180802" y="3224431"/>
            <a:ext cx="3543300" cy="64579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rPr>
              <a:t>人工智能被越来越多地应用于世界各地的司法体系，产生了更多的伦理问题</a:t>
            </a:r>
          </a:p>
        </p:txBody>
      </p:sp>
      <p:cxnSp>
        <p:nvCxnSpPr>
          <p:cNvPr id="6" name="过渡页_1_5"/>
          <p:cNvCxnSpPr/>
          <p:nvPr>
            <p:custDataLst>
              <p:tags r:id="rId3"/>
            </p:custDataLst>
          </p:nvPr>
        </p:nvCxnSpPr>
        <p:spPr>
          <a:xfrm>
            <a:off x="5190327" y="3092651"/>
            <a:ext cx="3209925"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custDataLst>
              <p:tags r:id="rId4"/>
            </p:custDataLst>
          </p:nvPr>
        </p:nvSpPr>
        <p:spPr>
          <a:xfrm>
            <a:off x="0" y="5984876"/>
            <a:ext cx="12192000" cy="873125"/>
          </a:xfrm>
          <a:custGeom>
            <a:avLst/>
            <a:gdLst>
              <a:gd name="connsiteX0" fmla="*/ 0 w 12192000"/>
              <a:gd name="connsiteY0" fmla="*/ 0 h 873125"/>
              <a:gd name="connsiteX1" fmla="*/ 12192000 w 12192000"/>
              <a:gd name="connsiteY1" fmla="*/ 0 h 873125"/>
              <a:gd name="connsiteX2" fmla="*/ 12192000 w 12192000"/>
              <a:gd name="connsiteY2" fmla="*/ 873125 h 873125"/>
              <a:gd name="connsiteX3" fmla="*/ 8403035 w 12192000"/>
              <a:gd name="connsiteY3" fmla="*/ 873125 h 873125"/>
              <a:gd name="connsiteX4" fmla="*/ 8945166 w 12192000"/>
              <a:gd name="connsiteY4" fmla="*/ 1 h 873125"/>
              <a:gd name="connsiteX5" fmla="*/ 3246834 w 12192000"/>
              <a:gd name="connsiteY5" fmla="*/ 1 h 873125"/>
              <a:gd name="connsiteX6" fmla="*/ 3788966 w 12192000"/>
              <a:gd name="connsiteY6" fmla="*/ 873125 h 873125"/>
              <a:gd name="connsiteX7" fmla="*/ 0 w 12192000"/>
              <a:gd name="connsiteY7" fmla="*/ 873125 h 873125"/>
              <a:gd name="connsiteX8" fmla="*/ 0 w 12192000"/>
              <a:gd name="connsiteY8"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873125">
                <a:moveTo>
                  <a:pt x="0" y="0"/>
                </a:moveTo>
                <a:lnTo>
                  <a:pt x="12192000" y="0"/>
                </a:lnTo>
                <a:lnTo>
                  <a:pt x="12192000" y="873125"/>
                </a:lnTo>
                <a:lnTo>
                  <a:pt x="8403035" y="873125"/>
                </a:lnTo>
                <a:lnTo>
                  <a:pt x="8945166" y="1"/>
                </a:lnTo>
                <a:lnTo>
                  <a:pt x="3246834" y="1"/>
                </a:lnTo>
                <a:lnTo>
                  <a:pt x="3788966" y="873125"/>
                </a:lnTo>
                <a:lnTo>
                  <a:pt x="0" y="873125"/>
                </a:lnTo>
                <a:lnTo>
                  <a:pt x="0" y="0"/>
                </a:lnTo>
                <a:close/>
              </a:path>
            </a:pathLst>
          </a:custGeom>
          <a:blipFill dpi="0" rotWithShape="1">
            <a:blip r:embed="rId17"/>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cs typeface="+mn-ea"/>
              <a:sym typeface="+mn-lt"/>
            </a:endParaRPr>
          </a:p>
        </p:txBody>
      </p:sp>
      <p:sp>
        <p:nvSpPr>
          <p:cNvPr id="8" name="图文排版_1"/>
          <p:cNvSpPr/>
          <p:nvPr>
            <p:custDataLst>
              <p:tags r:id="rId5"/>
            </p:custDataLst>
          </p:nvPr>
        </p:nvSpPr>
        <p:spPr>
          <a:xfrm>
            <a:off x="-4762" y="-4762"/>
            <a:ext cx="1219200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9" name="图文排版_2"/>
          <p:cNvSpPr/>
          <p:nvPr>
            <p:custDataLst>
              <p:tags r:id="rId6"/>
            </p:custDataLst>
          </p:nvPr>
        </p:nvSpPr>
        <p:spPr>
          <a:xfrm>
            <a:off x="-4762" y="5228513"/>
            <a:ext cx="3847462" cy="1633291"/>
          </a:xfrm>
          <a:prstGeom prst="triangle">
            <a:avLst>
              <a:gd name="adj" fmla="val 247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0" name="图文排版_3"/>
          <p:cNvSpPr/>
          <p:nvPr>
            <p:custDataLst>
              <p:tags r:id="rId7"/>
            </p:custDataLst>
          </p:nvPr>
        </p:nvSpPr>
        <p:spPr>
          <a:xfrm>
            <a:off x="3430865" y="5846763"/>
            <a:ext cx="2432915" cy="1016000"/>
          </a:xfrm>
          <a:prstGeom prst="triangle">
            <a:avLst>
              <a:gd name="adj" fmla="val 494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1" name="图文排版_4"/>
          <p:cNvSpPr/>
          <p:nvPr>
            <p:custDataLst>
              <p:tags r:id="rId8"/>
            </p:custDataLst>
          </p:nvPr>
        </p:nvSpPr>
        <p:spPr>
          <a:xfrm>
            <a:off x="4788682" y="5002547"/>
            <a:ext cx="2605113" cy="1850691"/>
          </a:xfrm>
          <a:prstGeom prst="triangle">
            <a:avLst>
              <a:gd name="adj" fmla="val 589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2" name="图文排版_5"/>
          <p:cNvSpPr/>
          <p:nvPr>
            <p:custDataLst>
              <p:tags r:id="rId9"/>
            </p:custDataLst>
          </p:nvPr>
        </p:nvSpPr>
        <p:spPr>
          <a:xfrm>
            <a:off x="6421567" y="5897336"/>
            <a:ext cx="3240186" cy="955902"/>
          </a:xfrm>
          <a:prstGeom prst="triangle">
            <a:avLst>
              <a:gd name="adj" fmla="val 361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3" name="图文排版_9"/>
          <p:cNvSpPr/>
          <p:nvPr>
            <p:custDataLst>
              <p:tags r:id="rId10"/>
            </p:custDataLst>
          </p:nvPr>
        </p:nvSpPr>
        <p:spPr>
          <a:xfrm>
            <a:off x="10034588" y="5845804"/>
            <a:ext cx="2162175" cy="1016000"/>
          </a:xfrm>
          <a:prstGeom prst="triangle">
            <a:avLst>
              <a:gd name="adj" fmla="val 768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4" name="图文排版_2"/>
          <p:cNvSpPr/>
          <p:nvPr>
            <p:custDataLst>
              <p:tags r:id="rId11"/>
            </p:custDataLst>
          </p:nvPr>
        </p:nvSpPr>
        <p:spPr>
          <a:xfrm>
            <a:off x="1122363" y="5228513"/>
            <a:ext cx="3847462" cy="1633291"/>
          </a:xfrm>
          <a:prstGeom prst="triangle">
            <a:avLst>
              <a:gd name="adj" fmla="val 511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5" name="图文排版_5"/>
          <p:cNvSpPr/>
          <p:nvPr>
            <p:custDataLst>
              <p:tags r:id="rId12"/>
            </p:custDataLst>
          </p:nvPr>
        </p:nvSpPr>
        <p:spPr>
          <a:xfrm>
            <a:off x="8228078" y="5060724"/>
            <a:ext cx="3240186" cy="1792514"/>
          </a:xfrm>
          <a:prstGeom prst="triangle">
            <a:avLst>
              <a:gd name="adj" fmla="val 28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grpSp>
        <p:nvGrpSpPr>
          <p:cNvPr id="17" name="图形 1325"/>
          <p:cNvGrpSpPr/>
          <p:nvPr/>
        </p:nvGrpSpPr>
        <p:grpSpPr>
          <a:xfrm>
            <a:off x="5602997" y="720306"/>
            <a:ext cx="976482" cy="762219"/>
            <a:chOff x="5613549" y="2341569"/>
            <a:chExt cx="477374" cy="372627"/>
          </a:xfrm>
          <a:solidFill>
            <a:srgbClr val="118B42"/>
          </a:solidFill>
        </p:grpSpPr>
        <p:sp>
          <p:nvSpPr>
            <p:cNvPr id="18" name="任意多边形: 形状 17"/>
            <p:cNvSpPr/>
            <p:nvPr>
              <p:custDataLst>
                <p:tags r:id="rId13"/>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19" name="任意多边形: 形状 18"/>
            <p:cNvSpPr/>
            <p:nvPr>
              <p:custDataLst>
                <p:tags r:id="rId14"/>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2">
            <a:alphaModFix amt="58000"/>
          </a:blip>
          <a:stretch>
            <a:fillRect/>
          </a:stretch>
        </p:blipFill>
        <p:spPr>
          <a:xfrm>
            <a:off x="5925820" y="8890"/>
            <a:ext cx="6252210" cy="3912235"/>
          </a:xfrm>
          <a:prstGeom prst="rect">
            <a:avLst/>
          </a:prstGeom>
          <a:effectLst>
            <a:softEdge rad="368300"/>
          </a:effectLst>
        </p:spPr>
      </p:pic>
      <p:sp>
        <p:nvSpPr>
          <p:cNvPr id="9" name="PPT_5"/>
          <p:cNvSpPr/>
          <p:nvPr>
            <p:custDataLst>
              <p:tags r:id="rId1"/>
            </p:custDataLst>
          </p:nvPr>
        </p:nvSpPr>
        <p:spPr bwMode="auto">
          <a:xfrm flipV="1">
            <a:off x="6142361" y="3884167"/>
            <a:ext cx="2233807" cy="2233806"/>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accent4"/>
          </a:solidFill>
          <a:ln>
            <a:noFill/>
          </a:ln>
        </p:spPr>
        <p:txBody>
          <a:bodyPr vert="horz" wrap="square" lIns="91440" tIns="45720" rIns="91440" bIns="45720" numCol="1" anchor="t" anchorCtr="0" compatLnSpc="1"/>
          <a:lstStyle/>
          <a:p>
            <a:endParaRPr lang="id-ID">
              <a:solidFill>
                <a:schemeClr val="dk1"/>
              </a:solidFill>
              <a:latin typeface="思源黑体 CN Medium" panose="020B0600000000000000" pitchFamily="34" charset="-122"/>
              <a:cs typeface="+mn-ea"/>
              <a:sym typeface="+mn-lt"/>
            </a:endParaRPr>
          </a:p>
        </p:txBody>
      </p:sp>
      <p:sp>
        <p:nvSpPr>
          <p:cNvPr id="10" name="PPT_6"/>
          <p:cNvSpPr/>
          <p:nvPr>
            <p:custDataLst>
              <p:tags r:id="rId2"/>
            </p:custDataLst>
          </p:nvPr>
        </p:nvSpPr>
        <p:spPr bwMode="auto">
          <a:xfrm rot="10800000" flipV="1">
            <a:off x="6303374" y="4059468"/>
            <a:ext cx="1899456" cy="1902082"/>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100000">
                <a:srgbClr val="CFCFD1"/>
              </a:gs>
              <a:gs pos="0">
                <a:schemeClr val="bg1"/>
              </a:gs>
            </a:gsLst>
            <a:lin ang="5400000" scaled="1"/>
          </a:gradFill>
          <a:ln w="9525">
            <a:noFill/>
            <a:round/>
          </a:ln>
          <a:effectLst>
            <a:outerShdw blurRad="152400" dist="76200" dir="2700000" sx="102000" sy="102000" algn="tl" rotWithShape="0">
              <a:prstClr val="black">
                <a:alpha val="30000"/>
              </a:prstClr>
            </a:outerShdw>
          </a:effectLst>
        </p:spPr>
        <p:txBody>
          <a:bodyPr vert="horz" wrap="square" lIns="91440" tIns="45720" rIns="91440" bIns="45720" numCol="1" anchor="t" anchorCtr="0" compatLnSpc="1"/>
          <a:lstStyle/>
          <a:p>
            <a:endParaRPr lang="id-ID">
              <a:solidFill>
                <a:prstClr val="black"/>
              </a:solidFill>
              <a:latin typeface="思源黑体 CN Medium" panose="020B0600000000000000" pitchFamily="34" charset="-122"/>
              <a:cs typeface="+mn-ea"/>
              <a:sym typeface="+mn-lt"/>
            </a:endParaRPr>
          </a:p>
        </p:txBody>
      </p:sp>
      <p:sp>
        <p:nvSpPr>
          <p:cNvPr id="11" name="PPT_7"/>
          <p:cNvSpPr>
            <a:spLocks noChangeArrowheads="1"/>
          </p:cNvSpPr>
          <p:nvPr>
            <p:custDataLst>
              <p:tags r:id="rId3"/>
            </p:custDataLst>
          </p:nvPr>
        </p:nvSpPr>
        <p:spPr bwMode="auto">
          <a:xfrm rot="10800000" flipV="1">
            <a:off x="6544089" y="4301933"/>
            <a:ext cx="1418027" cy="1418903"/>
          </a:xfrm>
          <a:prstGeom prst="ellipse">
            <a:avLst/>
          </a:prstGeom>
          <a:gradFill>
            <a:gsLst>
              <a:gs pos="0">
                <a:srgbClr val="D9D9D9">
                  <a:lumMod val="85000"/>
                </a:srgbClr>
              </a:gs>
              <a:gs pos="100000">
                <a:srgbClr val="FFFFFF"/>
              </a:gs>
            </a:gsLst>
            <a:lin ang="8100000" scaled="0"/>
          </a:gradFill>
          <a:ln>
            <a:noFill/>
          </a:ln>
        </p:spPr>
        <p:txBody>
          <a:bodyPr vert="horz" wrap="square" lIns="91440" tIns="45720" rIns="91440" bIns="45720" numCol="1" anchor="t" anchorCtr="0" compatLnSpc="1"/>
          <a:lstStyle/>
          <a:p>
            <a:endParaRPr lang="id-ID">
              <a:solidFill>
                <a:schemeClr val="dk1"/>
              </a:solidFill>
              <a:latin typeface="思源黑体 CN Medium" panose="020B0600000000000000" pitchFamily="34" charset="-122"/>
              <a:cs typeface="+mn-ea"/>
              <a:sym typeface="+mn-lt"/>
            </a:endParaRPr>
          </a:p>
        </p:txBody>
      </p:sp>
      <p:grpSp>
        <p:nvGrpSpPr>
          <p:cNvPr id="12" name="PPT_8"/>
          <p:cNvGrpSpPr/>
          <p:nvPr/>
        </p:nvGrpSpPr>
        <p:grpSpPr>
          <a:xfrm>
            <a:off x="6915589" y="4687541"/>
            <a:ext cx="691769" cy="600164"/>
            <a:chOff x="9266238" y="3055938"/>
            <a:chExt cx="347662" cy="301624"/>
          </a:xfrm>
          <a:solidFill>
            <a:schemeClr val="accent4"/>
          </a:solidFill>
          <a:effectLst/>
        </p:grpSpPr>
        <p:sp>
          <p:nvSpPr>
            <p:cNvPr id="13" name="Freeform 13"/>
            <p:cNvSpPr/>
            <p:nvPr>
              <p:custDataLst>
                <p:tags r:id="rId17"/>
              </p:custDataLst>
            </p:nvPr>
          </p:nvSpPr>
          <p:spPr bwMode="auto">
            <a:xfrm>
              <a:off x="9510713" y="3074988"/>
              <a:ext cx="41275" cy="65087"/>
            </a:xfrm>
            <a:custGeom>
              <a:avLst/>
              <a:gdLst>
                <a:gd name="T0" fmla="*/ 9 w 11"/>
                <a:gd name="T1" fmla="*/ 0 h 17"/>
                <a:gd name="T2" fmla="*/ 2 w 11"/>
                <a:gd name="T3" fmla="*/ 0 h 17"/>
                <a:gd name="T4" fmla="*/ 0 w 11"/>
                <a:gd name="T5" fmla="*/ 2 h 17"/>
                <a:gd name="T6" fmla="*/ 0 w 11"/>
                <a:gd name="T7" fmla="*/ 10 h 17"/>
                <a:gd name="T8" fmla="*/ 11 w 11"/>
                <a:gd name="T9" fmla="*/ 17 h 17"/>
                <a:gd name="T10" fmla="*/ 11 w 11"/>
                <a:gd name="T11" fmla="*/ 2 h 17"/>
                <a:gd name="T12" fmla="*/ 9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0"/>
                  </a:moveTo>
                  <a:cubicBezTo>
                    <a:pt x="2" y="0"/>
                    <a:pt x="2" y="0"/>
                    <a:pt x="2" y="0"/>
                  </a:cubicBezTo>
                  <a:cubicBezTo>
                    <a:pt x="1" y="0"/>
                    <a:pt x="0" y="1"/>
                    <a:pt x="0" y="2"/>
                  </a:cubicBezTo>
                  <a:cubicBezTo>
                    <a:pt x="0" y="10"/>
                    <a:pt x="0" y="10"/>
                    <a:pt x="0" y="10"/>
                  </a:cubicBezTo>
                  <a:cubicBezTo>
                    <a:pt x="11" y="17"/>
                    <a:pt x="11" y="17"/>
                    <a:pt x="11" y="17"/>
                  </a:cubicBezTo>
                  <a:cubicBezTo>
                    <a:pt x="11" y="2"/>
                    <a:pt x="11" y="2"/>
                    <a:pt x="11" y="2"/>
                  </a:cubicBezTo>
                  <a:cubicBezTo>
                    <a:pt x="11" y="1"/>
                    <a:pt x="10" y="0"/>
                    <a:pt x="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solidFill>
                  <a:schemeClr val="dk1"/>
                </a:solidFill>
                <a:latin typeface="思源黑体 CN Medium" panose="020B0600000000000000" pitchFamily="34" charset="-122"/>
                <a:cs typeface="+mn-ea"/>
                <a:sym typeface="+mn-lt"/>
              </a:endParaRPr>
            </a:p>
          </p:txBody>
        </p:sp>
        <p:sp>
          <p:nvSpPr>
            <p:cNvPr id="14" name="Freeform 14"/>
            <p:cNvSpPr/>
            <p:nvPr>
              <p:custDataLst>
                <p:tags r:id="rId18"/>
              </p:custDataLst>
            </p:nvPr>
          </p:nvSpPr>
          <p:spPr bwMode="auto">
            <a:xfrm>
              <a:off x="9328150" y="3133725"/>
              <a:ext cx="223838" cy="223837"/>
            </a:xfrm>
            <a:custGeom>
              <a:avLst/>
              <a:gdLst>
                <a:gd name="T0" fmla="*/ 57 w 58"/>
                <a:gd name="T1" fmla="*/ 19 h 58"/>
                <a:gd name="T2" fmla="*/ 31 w 58"/>
                <a:gd name="T3" fmla="*/ 1 h 58"/>
                <a:gd name="T4" fmla="*/ 29 w 58"/>
                <a:gd name="T5" fmla="*/ 0 h 58"/>
                <a:gd name="T6" fmla="*/ 27 w 58"/>
                <a:gd name="T7" fmla="*/ 1 h 58"/>
                <a:gd name="T8" fmla="*/ 1 w 58"/>
                <a:gd name="T9" fmla="*/ 19 h 58"/>
                <a:gd name="T10" fmla="*/ 0 w 58"/>
                <a:gd name="T11" fmla="*/ 22 h 58"/>
                <a:gd name="T12" fmla="*/ 0 w 58"/>
                <a:gd name="T13" fmla="*/ 49 h 58"/>
                <a:gd name="T14" fmla="*/ 9 w 58"/>
                <a:gd name="T15" fmla="*/ 58 h 58"/>
                <a:gd name="T16" fmla="*/ 19 w 58"/>
                <a:gd name="T17" fmla="*/ 58 h 58"/>
                <a:gd name="T18" fmla="*/ 19 w 58"/>
                <a:gd name="T19" fmla="*/ 40 h 58"/>
                <a:gd name="T20" fmla="*/ 23 w 58"/>
                <a:gd name="T21" fmla="*/ 37 h 58"/>
                <a:gd name="T22" fmla="*/ 35 w 58"/>
                <a:gd name="T23" fmla="*/ 37 h 58"/>
                <a:gd name="T24" fmla="*/ 39 w 58"/>
                <a:gd name="T25" fmla="*/ 40 h 58"/>
                <a:gd name="T26" fmla="*/ 39 w 58"/>
                <a:gd name="T27" fmla="*/ 58 h 58"/>
                <a:gd name="T28" fmla="*/ 49 w 58"/>
                <a:gd name="T29" fmla="*/ 58 h 58"/>
                <a:gd name="T30" fmla="*/ 58 w 58"/>
                <a:gd name="T31" fmla="*/ 49 h 58"/>
                <a:gd name="T32" fmla="*/ 58 w 58"/>
                <a:gd name="T33" fmla="*/ 22 h 58"/>
                <a:gd name="T34" fmla="*/ 57 w 58"/>
                <a:gd name="T35"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58">
                  <a:moveTo>
                    <a:pt x="57" y="19"/>
                  </a:moveTo>
                  <a:cubicBezTo>
                    <a:pt x="31" y="1"/>
                    <a:pt x="31" y="1"/>
                    <a:pt x="31" y="1"/>
                  </a:cubicBezTo>
                  <a:cubicBezTo>
                    <a:pt x="30" y="0"/>
                    <a:pt x="30" y="0"/>
                    <a:pt x="29" y="0"/>
                  </a:cubicBezTo>
                  <a:cubicBezTo>
                    <a:pt x="28" y="0"/>
                    <a:pt x="28" y="0"/>
                    <a:pt x="27" y="1"/>
                  </a:cubicBezTo>
                  <a:cubicBezTo>
                    <a:pt x="1" y="19"/>
                    <a:pt x="1" y="19"/>
                    <a:pt x="1" y="19"/>
                  </a:cubicBezTo>
                  <a:cubicBezTo>
                    <a:pt x="0" y="20"/>
                    <a:pt x="0" y="21"/>
                    <a:pt x="0" y="22"/>
                  </a:cubicBezTo>
                  <a:cubicBezTo>
                    <a:pt x="0" y="49"/>
                    <a:pt x="0" y="49"/>
                    <a:pt x="0" y="49"/>
                  </a:cubicBezTo>
                  <a:cubicBezTo>
                    <a:pt x="0" y="54"/>
                    <a:pt x="4" y="58"/>
                    <a:pt x="9" y="58"/>
                  </a:cubicBezTo>
                  <a:cubicBezTo>
                    <a:pt x="19" y="58"/>
                    <a:pt x="19" y="58"/>
                    <a:pt x="19" y="58"/>
                  </a:cubicBezTo>
                  <a:cubicBezTo>
                    <a:pt x="19" y="40"/>
                    <a:pt x="19" y="40"/>
                    <a:pt x="19" y="40"/>
                  </a:cubicBezTo>
                  <a:cubicBezTo>
                    <a:pt x="19" y="38"/>
                    <a:pt x="21" y="37"/>
                    <a:pt x="23" y="37"/>
                  </a:cubicBezTo>
                  <a:cubicBezTo>
                    <a:pt x="35" y="37"/>
                    <a:pt x="35" y="37"/>
                    <a:pt x="35" y="37"/>
                  </a:cubicBezTo>
                  <a:cubicBezTo>
                    <a:pt x="37" y="37"/>
                    <a:pt x="39" y="38"/>
                    <a:pt x="39" y="40"/>
                  </a:cubicBezTo>
                  <a:cubicBezTo>
                    <a:pt x="39" y="58"/>
                    <a:pt x="39" y="58"/>
                    <a:pt x="39" y="58"/>
                  </a:cubicBezTo>
                  <a:cubicBezTo>
                    <a:pt x="49" y="58"/>
                    <a:pt x="49" y="58"/>
                    <a:pt x="49" y="58"/>
                  </a:cubicBezTo>
                  <a:cubicBezTo>
                    <a:pt x="54" y="58"/>
                    <a:pt x="58" y="54"/>
                    <a:pt x="58" y="49"/>
                  </a:cubicBezTo>
                  <a:cubicBezTo>
                    <a:pt x="58" y="22"/>
                    <a:pt x="58" y="22"/>
                    <a:pt x="58" y="22"/>
                  </a:cubicBezTo>
                  <a:cubicBezTo>
                    <a:pt x="58" y="21"/>
                    <a:pt x="58" y="20"/>
                    <a:pt x="57" y="19"/>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solidFill>
                  <a:schemeClr val="dk1"/>
                </a:solidFill>
                <a:latin typeface="思源黑体 CN Medium" panose="020B0600000000000000" pitchFamily="34" charset="-122"/>
                <a:cs typeface="+mn-ea"/>
                <a:sym typeface="+mn-lt"/>
              </a:endParaRPr>
            </a:p>
          </p:txBody>
        </p:sp>
        <p:sp>
          <p:nvSpPr>
            <p:cNvPr id="15" name="Freeform 15"/>
            <p:cNvSpPr/>
            <p:nvPr>
              <p:custDataLst>
                <p:tags r:id="rId19"/>
              </p:custDataLst>
            </p:nvPr>
          </p:nvSpPr>
          <p:spPr bwMode="auto">
            <a:xfrm>
              <a:off x="9417050" y="3055938"/>
              <a:ext cx="196850" cy="158750"/>
            </a:xfrm>
            <a:custGeom>
              <a:avLst/>
              <a:gdLst>
                <a:gd name="T0" fmla="*/ 49 w 51"/>
                <a:gd name="T1" fmla="*/ 38 h 41"/>
                <a:gd name="T2" fmla="*/ 43 w 51"/>
                <a:gd name="T3" fmla="*/ 39 h 41"/>
                <a:gd name="T4" fmla="*/ 3 w 51"/>
                <a:gd name="T5" fmla="*/ 10 h 41"/>
                <a:gd name="T6" fmla="*/ 2 w 51"/>
                <a:gd name="T7" fmla="*/ 4 h 41"/>
                <a:gd name="T8" fmla="*/ 3 w 51"/>
                <a:gd name="T9" fmla="*/ 3 h 41"/>
                <a:gd name="T10" fmla="*/ 9 w 51"/>
                <a:gd name="T11" fmla="*/ 2 h 41"/>
                <a:gd name="T12" fmla="*/ 49 w 51"/>
                <a:gd name="T13" fmla="*/ 31 h 41"/>
                <a:gd name="T14" fmla="*/ 49 w 51"/>
                <a:gd name="T15" fmla="*/ 37 h 41"/>
                <a:gd name="T16" fmla="*/ 49 w 51"/>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49" y="38"/>
                  </a:moveTo>
                  <a:cubicBezTo>
                    <a:pt x="47" y="40"/>
                    <a:pt x="45" y="41"/>
                    <a:pt x="43" y="39"/>
                  </a:cubicBezTo>
                  <a:cubicBezTo>
                    <a:pt x="3" y="10"/>
                    <a:pt x="3" y="10"/>
                    <a:pt x="3" y="10"/>
                  </a:cubicBezTo>
                  <a:cubicBezTo>
                    <a:pt x="1" y="8"/>
                    <a:pt x="0" y="6"/>
                    <a:pt x="2" y="4"/>
                  </a:cubicBezTo>
                  <a:cubicBezTo>
                    <a:pt x="3" y="3"/>
                    <a:pt x="3" y="3"/>
                    <a:pt x="3" y="3"/>
                  </a:cubicBezTo>
                  <a:cubicBezTo>
                    <a:pt x="4" y="1"/>
                    <a:pt x="7" y="0"/>
                    <a:pt x="9" y="2"/>
                  </a:cubicBezTo>
                  <a:cubicBezTo>
                    <a:pt x="49" y="31"/>
                    <a:pt x="49" y="31"/>
                    <a:pt x="49" y="31"/>
                  </a:cubicBezTo>
                  <a:cubicBezTo>
                    <a:pt x="50" y="33"/>
                    <a:pt x="51" y="35"/>
                    <a:pt x="49" y="37"/>
                  </a:cubicBezTo>
                  <a:lnTo>
                    <a:pt x="49" y="38"/>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solidFill>
                  <a:schemeClr val="dk1"/>
                </a:solidFill>
                <a:latin typeface="思源黑体 CN Medium" panose="020B0600000000000000" pitchFamily="34" charset="-122"/>
                <a:cs typeface="+mn-ea"/>
                <a:sym typeface="+mn-lt"/>
              </a:endParaRPr>
            </a:p>
          </p:txBody>
        </p:sp>
        <p:sp>
          <p:nvSpPr>
            <p:cNvPr id="16" name="Freeform 16"/>
            <p:cNvSpPr/>
            <p:nvPr>
              <p:custDataLst>
                <p:tags r:id="rId20"/>
              </p:custDataLst>
            </p:nvPr>
          </p:nvSpPr>
          <p:spPr bwMode="auto">
            <a:xfrm>
              <a:off x="9266238" y="3055938"/>
              <a:ext cx="196850" cy="158750"/>
            </a:xfrm>
            <a:custGeom>
              <a:avLst/>
              <a:gdLst>
                <a:gd name="T0" fmla="*/ 48 w 51"/>
                <a:gd name="T1" fmla="*/ 3 h 41"/>
                <a:gd name="T2" fmla="*/ 42 w 51"/>
                <a:gd name="T3" fmla="*/ 2 h 41"/>
                <a:gd name="T4" fmla="*/ 2 w 51"/>
                <a:gd name="T5" fmla="*/ 31 h 41"/>
                <a:gd name="T6" fmla="*/ 2 w 51"/>
                <a:gd name="T7" fmla="*/ 37 h 41"/>
                <a:gd name="T8" fmla="*/ 2 w 51"/>
                <a:gd name="T9" fmla="*/ 38 h 41"/>
                <a:gd name="T10" fmla="*/ 8 w 51"/>
                <a:gd name="T11" fmla="*/ 39 h 41"/>
                <a:gd name="T12" fmla="*/ 48 w 51"/>
                <a:gd name="T13" fmla="*/ 10 h 41"/>
                <a:gd name="T14" fmla="*/ 49 w 51"/>
                <a:gd name="T15" fmla="*/ 4 h 41"/>
                <a:gd name="T16" fmla="*/ 48 w 51"/>
                <a:gd name="T1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48" y="3"/>
                  </a:moveTo>
                  <a:cubicBezTo>
                    <a:pt x="47" y="1"/>
                    <a:pt x="44" y="0"/>
                    <a:pt x="42" y="2"/>
                  </a:cubicBezTo>
                  <a:cubicBezTo>
                    <a:pt x="2" y="31"/>
                    <a:pt x="2" y="31"/>
                    <a:pt x="2" y="31"/>
                  </a:cubicBezTo>
                  <a:cubicBezTo>
                    <a:pt x="1" y="33"/>
                    <a:pt x="0" y="35"/>
                    <a:pt x="2" y="37"/>
                  </a:cubicBezTo>
                  <a:cubicBezTo>
                    <a:pt x="2" y="38"/>
                    <a:pt x="2" y="38"/>
                    <a:pt x="2" y="38"/>
                  </a:cubicBezTo>
                  <a:cubicBezTo>
                    <a:pt x="4" y="40"/>
                    <a:pt x="6" y="41"/>
                    <a:pt x="8" y="39"/>
                  </a:cubicBezTo>
                  <a:cubicBezTo>
                    <a:pt x="48" y="10"/>
                    <a:pt x="48" y="10"/>
                    <a:pt x="48" y="10"/>
                  </a:cubicBezTo>
                  <a:cubicBezTo>
                    <a:pt x="50" y="8"/>
                    <a:pt x="51" y="6"/>
                    <a:pt x="49" y="4"/>
                  </a:cubicBezTo>
                  <a:lnTo>
                    <a:pt x="48" y="3"/>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solidFill>
                  <a:schemeClr val="dk1"/>
                </a:solidFill>
                <a:latin typeface="思源黑体 CN Medium" panose="020B0600000000000000" pitchFamily="34" charset="-122"/>
                <a:cs typeface="+mn-ea"/>
                <a:sym typeface="+mn-lt"/>
              </a:endParaRPr>
            </a:p>
          </p:txBody>
        </p:sp>
      </p:grpSp>
      <p:sp>
        <p:nvSpPr>
          <p:cNvPr id="24" name="PPT_13"/>
          <p:cNvSpPr/>
          <p:nvPr>
            <p:custDataLst>
              <p:tags r:id="rId4"/>
            </p:custDataLst>
          </p:nvPr>
        </p:nvSpPr>
        <p:spPr bwMode="auto">
          <a:xfrm rot="16200000">
            <a:off x="4139804" y="1879933"/>
            <a:ext cx="1938822" cy="1938822"/>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accent2"/>
          </a:solidFill>
          <a:ln>
            <a:noFill/>
          </a:ln>
        </p:spPr>
        <p:txBody>
          <a:bodyPr vert="horz" wrap="square" lIns="91440" tIns="45720" rIns="91440" bIns="45720" numCol="1" anchor="t" anchorCtr="0" compatLnSpc="1"/>
          <a:lstStyle/>
          <a:p>
            <a:endParaRPr lang="id-ID">
              <a:solidFill>
                <a:schemeClr val="dk1"/>
              </a:solidFill>
              <a:latin typeface="思源黑体 CN Medium" panose="020B0600000000000000" pitchFamily="34" charset="-122"/>
              <a:cs typeface="+mn-ea"/>
              <a:sym typeface="+mn-lt"/>
            </a:endParaRPr>
          </a:p>
        </p:txBody>
      </p:sp>
      <p:sp>
        <p:nvSpPr>
          <p:cNvPr id="25" name="PPT_14"/>
          <p:cNvSpPr/>
          <p:nvPr>
            <p:custDataLst>
              <p:tags r:id="rId5"/>
            </p:custDataLst>
          </p:nvPr>
        </p:nvSpPr>
        <p:spPr bwMode="auto">
          <a:xfrm rot="16200000">
            <a:off x="4276711" y="2029241"/>
            <a:ext cx="1648624" cy="1650903"/>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100000">
                <a:srgbClr val="CFCFD1"/>
              </a:gs>
              <a:gs pos="0">
                <a:schemeClr val="bg1"/>
              </a:gs>
            </a:gsLst>
            <a:lin ang="5400000" scaled="1"/>
          </a:gradFill>
          <a:ln w="9525">
            <a:noFill/>
            <a:round/>
          </a:ln>
          <a:effectLst>
            <a:outerShdw blurRad="152400" dist="76200" dir="2700000" sx="102000" sy="102000" algn="tl" rotWithShape="0">
              <a:prstClr val="black">
                <a:alpha val="30000"/>
              </a:prstClr>
            </a:outerShdw>
          </a:effectLst>
        </p:spPr>
        <p:txBody>
          <a:bodyPr vert="horz" wrap="square" lIns="91440" tIns="45720" rIns="91440" bIns="45720" numCol="1" anchor="t" anchorCtr="0" compatLnSpc="1"/>
          <a:lstStyle/>
          <a:p>
            <a:endParaRPr lang="id-ID">
              <a:solidFill>
                <a:prstClr val="black"/>
              </a:solidFill>
              <a:latin typeface="思源黑体 CN Medium" panose="020B0600000000000000" pitchFamily="34" charset="-122"/>
              <a:cs typeface="+mn-ea"/>
              <a:sym typeface="+mn-lt"/>
            </a:endParaRPr>
          </a:p>
        </p:txBody>
      </p:sp>
      <p:sp>
        <p:nvSpPr>
          <p:cNvPr id="26" name="PPT_15"/>
          <p:cNvSpPr>
            <a:spLocks noChangeArrowheads="1"/>
          </p:cNvSpPr>
          <p:nvPr>
            <p:custDataLst>
              <p:tags r:id="rId6"/>
            </p:custDataLst>
          </p:nvPr>
        </p:nvSpPr>
        <p:spPr bwMode="auto">
          <a:xfrm rot="16200000">
            <a:off x="4484878" y="2238927"/>
            <a:ext cx="1230770" cy="1231530"/>
          </a:xfrm>
          <a:prstGeom prst="ellipse">
            <a:avLst/>
          </a:prstGeom>
          <a:gradFill>
            <a:gsLst>
              <a:gs pos="0">
                <a:srgbClr val="D9D9D9">
                  <a:lumMod val="85000"/>
                </a:srgbClr>
              </a:gs>
              <a:gs pos="100000">
                <a:srgbClr val="FFFFFF"/>
              </a:gs>
            </a:gsLst>
            <a:lin ang="8100000" scaled="0"/>
          </a:gradFill>
          <a:ln>
            <a:noFill/>
          </a:ln>
        </p:spPr>
        <p:txBody>
          <a:bodyPr vert="horz" wrap="square" lIns="91440" tIns="45720" rIns="91440" bIns="45720" numCol="1" anchor="t" anchorCtr="0" compatLnSpc="1"/>
          <a:lstStyle/>
          <a:p>
            <a:endParaRPr lang="id-ID">
              <a:solidFill>
                <a:schemeClr val="dk1"/>
              </a:solidFill>
              <a:latin typeface="思源黑体 CN Medium" panose="020B0600000000000000" pitchFamily="34" charset="-122"/>
              <a:cs typeface="+mn-ea"/>
              <a:sym typeface="+mn-lt"/>
            </a:endParaRPr>
          </a:p>
        </p:txBody>
      </p:sp>
      <p:sp>
        <p:nvSpPr>
          <p:cNvPr id="27" name="PPT_16"/>
          <p:cNvSpPr>
            <a:spLocks noChangeAspect="1" noChangeArrowheads="1"/>
          </p:cNvSpPr>
          <p:nvPr>
            <p:custDataLst>
              <p:tags r:id="rId7"/>
            </p:custDataLst>
          </p:nvPr>
        </p:nvSpPr>
        <p:spPr bwMode="auto">
          <a:xfrm>
            <a:off x="4713980" y="2654857"/>
            <a:ext cx="746396" cy="416407"/>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accent2"/>
          </a:solidFill>
          <a:ln>
            <a:noFill/>
          </a:ln>
          <a:effectLst/>
        </p:spPr>
        <p:txBody>
          <a:bodyPr wrap="none" lIns="243785" tIns="121892" rIns="243785" bIns="121892" anchor="ctr"/>
          <a:lstStyle/>
          <a:p>
            <a:pPr>
              <a:defRPr/>
            </a:pPr>
            <a:endParaRPr lang="en-US" sz="2400" dirty="0">
              <a:solidFill>
                <a:schemeClr val="dk1"/>
              </a:solidFill>
              <a:latin typeface="思源黑体 CN Medium" panose="020B0600000000000000" pitchFamily="34" charset="-122"/>
              <a:cs typeface="+mn-ea"/>
              <a:sym typeface="+mn-lt"/>
            </a:endParaRPr>
          </a:p>
        </p:txBody>
      </p:sp>
      <p:grpSp>
        <p:nvGrpSpPr>
          <p:cNvPr id="28" name="PPT_17"/>
          <p:cNvGrpSpPr/>
          <p:nvPr/>
        </p:nvGrpSpPr>
        <p:grpSpPr>
          <a:xfrm>
            <a:off x="6784788" y="1993220"/>
            <a:ext cx="4404995" cy="705936"/>
            <a:chOff x="8459231" y="1734729"/>
            <a:chExt cx="4404995" cy="705936"/>
          </a:xfrm>
        </p:grpSpPr>
        <p:sp>
          <p:nvSpPr>
            <p:cNvPr id="29" name="Title 20"/>
            <p:cNvSpPr txBox="1"/>
            <p:nvPr/>
          </p:nvSpPr>
          <p:spPr bwMode="auto">
            <a:xfrm>
              <a:off x="8894630" y="2182855"/>
              <a:ext cx="2252663" cy="2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ctr">
              <a:spAutoFit/>
            </a:bodyPr>
            <a:lstStyle>
              <a:lvl1pPr defTabSz="457200">
                <a:defRPr sz="4300">
                  <a:solidFill>
                    <a:schemeClr val="tx1"/>
                  </a:solidFill>
                  <a:latin typeface="Calibri" panose="020F0502020204030204" pitchFamily="34" charset="0"/>
                  <a:ea typeface="MS PGothic" panose="020B0600070205080204" pitchFamily="34" charset="-128"/>
                </a:defRPr>
              </a:lvl1pPr>
              <a:lvl2pPr marL="742950" indent="-285750" defTabSz="457200">
                <a:defRPr sz="4300">
                  <a:solidFill>
                    <a:schemeClr val="tx1"/>
                  </a:solidFill>
                  <a:latin typeface="Calibri" panose="020F0502020204030204" pitchFamily="34" charset="0"/>
                  <a:ea typeface="MS PGothic" panose="020B0600070205080204" pitchFamily="34" charset="-128"/>
                </a:defRPr>
              </a:lvl2pPr>
              <a:lvl3pPr marL="1143000" indent="-228600" defTabSz="457200">
                <a:defRPr sz="4300">
                  <a:solidFill>
                    <a:schemeClr val="tx1"/>
                  </a:solidFill>
                  <a:latin typeface="Calibri" panose="020F0502020204030204" pitchFamily="34" charset="0"/>
                  <a:ea typeface="MS PGothic" panose="020B0600070205080204" pitchFamily="34" charset="-128"/>
                </a:defRPr>
              </a:lvl3pPr>
              <a:lvl4pPr marL="1600200" indent="-228600" defTabSz="457200">
                <a:defRPr sz="4300">
                  <a:solidFill>
                    <a:schemeClr val="tx1"/>
                  </a:solidFill>
                  <a:latin typeface="Calibri" panose="020F0502020204030204" pitchFamily="34" charset="0"/>
                  <a:ea typeface="MS PGothic" panose="020B0600070205080204" pitchFamily="34" charset="-128"/>
                </a:defRPr>
              </a:lvl4pPr>
              <a:lvl5pPr marL="2057400" indent="-228600" defTabSz="457200">
                <a:defRPr sz="4300">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9pPr>
            </a:lstStyle>
            <a:p>
              <a:pPr>
                <a:lnSpc>
                  <a:spcPct val="120000"/>
                </a:lnSpc>
              </a:pP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智能量刑辅助</a:t>
              </a:r>
            </a:p>
          </p:txBody>
        </p:sp>
        <p:sp>
          <p:nvSpPr>
            <p:cNvPr id="30" name="Title 20"/>
            <p:cNvSpPr txBox="1"/>
            <p:nvPr>
              <p:custDataLst>
                <p:tags r:id="rId14"/>
              </p:custDataLst>
            </p:nvPr>
          </p:nvSpPr>
          <p:spPr bwMode="auto">
            <a:xfrm>
              <a:off x="8685291" y="1734729"/>
              <a:ext cx="4178935" cy="32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defTabSz="457200">
                <a:defRPr sz="4300">
                  <a:solidFill>
                    <a:schemeClr val="tx1"/>
                  </a:solidFill>
                  <a:latin typeface="Calibri" panose="020F0502020204030204" pitchFamily="34" charset="0"/>
                  <a:ea typeface="MS PGothic" panose="020B0600070205080204" pitchFamily="34" charset="-128"/>
                </a:defRPr>
              </a:lvl1pPr>
              <a:lvl2pPr marL="742950" indent="-285750" defTabSz="457200">
                <a:defRPr sz="4300">
                  <a:solidFill>
                    <a:schemeClr val="tx1"/>
                  </a:solidFill>
                  <a:latin typeface="Calibri" panose="020F0502020204030204" pitchFamily="34" charset="0"/>
                  <a:ea typeface="MS PGothic" panose="020B0600070205080204" pitchFamily="34" charset="-128"/>
                </a:defRPr>
              </a:lvl2pPr>
              <a:lvl3pPr marL="1143000" indent="-228600" defTabSz="457200">
                <a:defRPr sz="4300">
                  <a:solidFill>
                    <a:schemeClr val="tx1"/>
                  </a:solidFill>
                  <a:latin typeface="Calibri" panose="020F0502020204030204" pitchFamily="34" charset="0"/>
                  <a:ea typeface="MS PGothic" panose="020B0600070205080204" pitchFamily="34" charset="-128"/>
                </a:defRPr>
              </a:lvl3pPr>
              <a:lvl4pPr marL="1600200" indent="-228600" defTabSz="457200">
                <a:defRPr sz="4300">
                  <a:solidFill>
                    <a:schemeClr val="tx1"/>
                  </a:solidFill>
                  <a:latin typeface="Calibri" panose="020F0502020204030204" pitchFamily="34" charset="0"/>
                  <a:ea typeface="MS PGothic" panose="020B0600070205080204" pitchFamily="34" charset="-128"/>
                </a:defRPr>
              </a:lvl4pPr>
              <a:lvl5pPr marL="2057400" indent="-228600" defTabSz="457200">
                <a:defRPr sz="4300">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9pPr>
            </a:lstStyle>
            <a:p>
              <a:r>
                <a:rPr lang="zh-CN" altLang="en-US" sz="1800" b="1" dirty="0">
                  <a:solidFill>
                    <a:schemeClr val="accent3">
                      <a:lumMod val="75000"/>
                    </a:schemeClr>
                  </a:solidFill>
                  <a:latin typeface="思源黑体 CN Medium" panose="020B0600000000000000" pitchFamily="34" charset="-122"/>
                  <a:ea typeface="思源黑体 CN Medium" panose="020B0600000000000000" pitchFamily="34" charset="-122"/>
                  <a:cs typeface="+mn-ea"/>
                  <a:sym typeface="+mn-lt"/>
                </a:rPr>
                <a:t>北京市高级人民法院的“睿法官”系统</a:t>
              </a:r>
            </a:p>
          </p:txBody>
        </p:sp>
        <p:grpSp>
          <p:nvGrpSpPr>
            <p:cNvPr id="31" name="组合 30"/>
            <p:cNvGrpSpPr/>
            <p:nvPr/>
          </p:nvGrpSpPr>
          <p:grpSpPr>
            <a:xfrm>
              <a:off x="8459231" y="1780595"/>
              <a:ext cx="195263" cy="195263"/>
              <a:chOff x="9282114" y="3517264"/>
              <a:chExt cx="195263" cy="195263"/>
            </a:xfrm>
          </p:grpSpPr>
          <p:sp>
            <p:nvSpPr>
              <p:cNvPr id="32" name="Freeform 92"/>
              <p:cNvSpPr/>
              <p:nvPr>
                <p:custDataLst>
                  <p:tags r:id="rId15"/>
                </p:custDataLst>
              </p:nvPr>
            </p:nvSpPr>
            <p:spPr bwMode="auto">
              <a:xfrm>
                <a:off x="9282114" y="3517264"/>
                <a:ext cx="195263" cy="195263"/>
              </a:xfrm>
              <a:custGeom>
                <a:avLst/>
                <a:gdLst>
                  <a:gd name="T0" fmla="*/ 12 w 91"/>
                  <a:gd name="T1" fmla="*/ 0 h 91"/>
                  <a:gd name="T2" fmla="*/ 79 w 91"/>
                  <a:gd name="T3" fmla="*/ 0 h 91"/>
                  <a:gd name="T4" fmla="*/ 91 w 91"/>
                  <a:gd name="T5" fmla="*/ 12 h 91"/>
                  <a:gd name="T6" fmla="*/ 91 w 91"/>
                  <a:gd name="T7" fmla="*/ 79 h 91"/>
                  <a:gd name="T8" fmla="*/ 79 w 91"/>
                  <a:gd name="T9" fmla="*/ 91 h 91"/>
                  <a:gd name="T10" fmla="*/ 12 w 91"/>
                  <a:gd name="T11" fmla="*/ 91 h 91"/>
                  <a:gd name="T12" fmla="*/ 0 w 91"/>
                  <a:gd name="T13" fmla="*/ 79 h 91"/>
                  <a:gd name="T14" fmla="*/ 0 w 91"/>
                  <a:gd name="T15" fmla="*/ 12 h 91"/>
                  <a:gd name="T16" fmla="*/ 12 w 91"/>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12" y="0"/>
                    </a:moveTo>
                    <a:cubicBezTo>
                      <a:pt x="79" y="0"/>
                      <a:pt x="79" y="0"/>
                      <a:pt x="79" y="0"/>
                    </a:cubicBezTo>
                    <a:cubicBezTo>
                      <a:pt x="85" y="0"/>
                      <a:pt x="91" y="5"/>
                      <a:pt x="91" y="12"/>
                    </a:cubicBezTo>
                    <a:cubicBezTo>
                      <a:pt x="91" y="79"/>
                      <a:pt x="91" y="79"/>
                      <a:pt x="91" y="79"/>
                    </a:cubicBezTo>
                    <a:cubicBezTo>
                      <a:pt x="91" y="85"/>
                      <a:pt x="85" y="91"/>
                      <a:pt x="79" y="91"/>
                    </a:cubicBezTo>
                    <a:cubicBezTo>
                      <a:pt x="12" y="91"/>
                      <a:pt x="12" y="91"/>
                      <a:pt x="12" y="91"/>
                    </a:cubicBezTo>
                    <a:cubicBezTo>
                      <a:pt x="5" y="91"/>
                      <a:pt x="0" y="85"/>
                      <a:pt x="0" y="79"/>
                    </a:cubicBezTo>
                    <a:cubicBezTo>
                      <a:pt x="0" y="12"/>
                      <a:pt x="0" y="12"/>
                      <a:pt x="0" y="12"/>
                    </a:cubicBezTo>
                    <a:cubicBezTo>
                      <a:pt x="0" y="5"/>
                      <a:pt x="5" y="0"/>
                      <a:pt x="12" y="0"/>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accent1"/>
                  </a:solidFill>
                  <a:latin typeface="思源黑体 CN Medium" panose="020B0600000000000000" pitchFamily="34" charset="-122"/>
                  <a:ea typeface="思源黑体 CN Medium" panose="020B0600000000000000" pitchFamily="34" charset="-122"/>
                  <a:cs typeface="+mn-ea"/>
                  <a:sym typeface="+mn-lt"/>
                </a:endParaRPr>
              </a:p>
            </p:txBody>
          </p:sp>
          <p:sp>
            <p:nvSpPr>
              <p:cNvPr id="33" name="Freeform 30"/>
              <p:cNvSpPr/>
              <p:nvPr>
                <p:custDataLst>
                  <p:tags r:id="rId16"/>
                </p:custDataLst>
              </p:nvPr>
            </p:nvSpPr>
            <p:spPr bwMode="auto">
              <a:xfrm>
                <a:off x="9331188" y="3538106"/>
                <a:ext cx="97115" cy="153577"/>
              </a:xfrm>
              <a:custGeom>
                <a:avLst/>
                <a:gdLst>
                  <a:gd name="T0" fmla="*/ 9 w 50"/>
                  <a:gd name="T1" fmla="*/ 0 h 79"/>
                  <a:gd name="T2" fmla="*/ 1 w 50"/>
                  <a:gd name="T3" fmla="*/ 8 h 79"/>
                  <a:gd name="T4" fmla="*/ 1 w 50"/>
                  <a:gd name="T5" fmla="*/ 11 h 79"/>
                  <a:gd name="T6" fmla="*/ 29 w 50"/>
                  <a:gd name="T7" fmla="*/ 39 h 79"/>
                  <a:gd name="T8" fmla="*/ 1 w 50"/>
                  <a:gd name="T9" fmla="*/ 68 h 79"/>
                  <a:gd name="T10" fmla="*/ 1 w 50"/>
                  <a:gd name="T11" fmla="*/ 70 h 79"/>
                  <a:gd name="T12" fmla="*/ 9 w 50"/>
                  <a:gd name="T13" fmla="*/ 79 h 79"/>
                  <a:gd name="T14" fmla="*/ 12 w 50"/>
                  <a:gd name="T15" fmla="*/ 79 h 79"/>
                  <a:gd name="T16" fmla="*/ 41 w 50"/>
                  <a:gd name="T17" fmla="*/ 49 h 79"/>
                  <a:gd name="T18" fmla="*/ 49 w 50"/>
                  <a:gd name="T19" fmla="*/ 41 h 79"/>
                  <a:gd name="T20" fmla="*/ 49 w 50"/>
                  <a:gd name="T21" fmla="*/ 38 h 79"/>
                  <a:gd name="T22" fmla="*/ 41 w 50"/>
                  <a:gd name="T23" fmla="*/ 30 h 79"/>
                  <a:gd name="T24" fmla="*/ 12 w 50"/>
                  <a:gd name="T25" fmla="*/ 0 h 79"/>
                  <a:gd name="T26" fmla="*/ 9 w 50"/>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79">
                    <a:moveTo>
                      <a:pt x="9" y="0"/>
                    </a:moveTo>
                    <a:cubicBezTo>
                      <a:pt x="1" y="8"/>
                      <a:pt x="1" y="8"/>
                      <a:pt x="1" y="8"/>
                    </a:cubicBezTo>
                    <a:cubicBezTo>
                      <a:pt x="0" y="9"/>
                      <a:pt x="0" y="11"/>
                      <a:pt x="1" y="11"/>
                    </a:cubicBezTo>
                    <a:cubicBezTo>
                      <a:pt x="29" y="39"/>
                      <a:pt x="29" y="39"/>
                      <a:pt x="29" y="39"/>
                    </a:cubicBezTo>
                    <a:cubicBezTo>
                      <a:pt x="1" y="68"/>
                      <a:pt x="1" y="68"/>
                      <a:pt x="1" y="68"/>
                    </a:cubicBezTo>
                    <a:cubicBezTo>
                      <a:pt x="0" y="68"/>
                      <a:pt x="0" y="70"/>
                      <a:pt x="1" y="70"/>
                    </a:cubicBezTo>
                    <a:cubicBezTo>
                      <a:pt x="9" y="79"/>
                      <a:pt x="9" y="79"/>
                      <a:pt x="9" y="79"/>
                    </a:cubicBezTo>
                    <a:cubicBezTo>
                      <a:pt x="10" y="79"/>
                      <a:pt x="11" y="79"/>
                      <a:pt x="12" y="79"/>
                    </a:cubicBezTo>
                    <a:cubicBezTo>
                      <a:pt x="41" y="49"/>
                      <a:pt x="41" y="49"/>
                      <a:pt x="41" y="49"/>
                    </a:cubicBezTo>
                    <a:cubicBezTo>
                      <a:pt x="49" y="41"/>
                      <a:pt x="49" y="41"/>
                      <a:pt x="49" y="41"/>
                    </a:cubicBezTo>
                    <a:cubicBezTo>
                      <a:pt x="50" y="40"/>
                      <a:pt x="50" y="39"/>
                      <a:pt x="49" y="38"/>
                    </a:cubicBezTo>
                    <a:cubicBezTo>
                      <a:pt x="41" y="30"/>
                      <a:pt x="41" y="30"/>
                      <a:pt x="41" y="30"/>
                    </a:cubicBezTo>
                    <a:cubicBezTo>
                      <a:pt x="12" y="0"/>
                      <a:pt x="12" y="0"/>
                      <a:pt x="12" y="0"/>
                    </a:cubicBezTo>
                    <a:cubicBezTo>
                      <a:pt x="11" y="0"/>
                      <a:pt x="10" y="0"/>
                      <a:pt x="9" y="0"/>
                    </a:cubicBezTo>
                    <a:close/>
                  </a:path>
                </a:pathLst>
              </a:custGeom>
              <a:solidFill>
                <a:schemeClr val="lt1"/>
              </a:solidFill>
              <a:ln w="9525" cap="flat">
                <a:noFill/>
                <a:prstDash val="solid"/>
                <a:miter lim="800000"/>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grpSp>
      </p:grpSp>
      <p:grpSp>
        <p:nvGrpSpPr>
          <p:cNvPr id="40" name="PPT_19"/>
          <p:cNvGrpSpPr/>
          <p:nvPr/>
        </p:nvGrpSpPr>
        <p:grpSpPr>
          <a:xfrm>
            <a:off x="294040" y="2203340"/>
            <a:ext cx="3676670" cy="599440"/>
            <a:chOff x="63633" y="1734729"/>
            <a:chExt cx="3676670" cy="599440"/>
          </a:xfrm>
        </p:grpSpPr>
        <p:sp>
          <p:nvSpPr>
            <p:cNvPr id="42" name="Title 20"/>
            <p:cNvSpPr txBox="1"/>
            <p:nvPr>
              <p:custDataLst>
                <p:tags r:id="rId11"/>
              </p:custDataLst>
            </p:nvPr>
          </p:nvSpPr>
          <p:spPr bwMode="auto">
            <a:xfrm>
              <a:off x="63633" y="1734729"/>
              <a:ext cx="3443605" cy="59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defTabSz="457200">
                <a:defRPr sz="4300">
                  <a:solidFill>
                    <a:schemeClr val="tx1"/>
                  </a:solidFill>
                  <a:latin typeface="Calibri" panose="020F0502020204030204" pitchFamily="34" charset="0"/>
                  <a:ea typeface="MS PGothic" panose="020B0600070205080204" pitchFamily="34" charset="-128"/>
                </a:defRPr>
              </a:lvl1pPr>
              <a:lvl2pPr marL="742950" indent="-285750" defTabSz="457200">
                <a:defRPr sz="4300">
                  <a:solidFill>
                    <a:schemeClr val="tx1"/>
                  </a:solidFill>
                  <a:latin typeface="Calibri" panose="020F0502020204030204" pitchFamily="34" charset="0"/>
                  <a:ea typeface="MS PGothic" panose="020B0600070205080204" pitchFamily="34" charset="-128"/>
                </a:defRPr>
              </a:lvl2pPr>
              <a:lvl3pPr marL="1143000" indent="-228600" defTabSz="457200">
                <a:defRPr sz="4300">
                  <a:solidFill>
                    <a:schemeClr val="tx1"/>
                  </a:solidFill>
                  <a:latin typeface="Calibri" panose="020F0502020204030204" pitchFamily="34" charset="0"/>
                  <a:ea typeface="MS PGothic" panose="020B0600070205080204" pitchFamily="34" charset="-128"/>
                </a:defRPr>
              </a:lvl3pPr>
              <a:lvl4pPr marL="1600200" indent="-228600" defTabSz="457200">
                <a:defRPr sz="4300">
                  <a:solidFill>
                    <a:schemeClr val="tx1"/>
                  </a:solidFill>
                  <a:latin typeface="Calibri" panose="020F0502020204030204" pitchFamily="34" charset="0"/>
                  <a:ea typeface="MS PGothic" panose="020B0600070205080204" pitchFamily="34" charset="-128"/>
                </a:defRPr>
              </a:lvl4pPr>
              <a:lvl5pPr marL="2057400" indent="-228600" defTabSz="457200">
                <a:defRPr sz="4300">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9pPr>
            </a:lstStyle>
            <a:p>
              <a:pPr algn="r"/>
              <a:r>
                <a:rPr lang="zh-CN" altLang="en-US" sz="1800" b="1" dirty="0">
                  <a:solidFill>
                    <a:schemeClr val="accent2"/>
                  </a:solidFill>
                  <a:latin typeface="思源黑体 CN Medium" panose="020B0600000000000000" pitchFamily="34" charset="-122"/>
                  <a:ea typeface="思源黑体 CN Medium" panose="020B0600000000000000" pitchFamily="34" charset="-122"/>
                  <a:cs typeface="+mn-ea"/>
                  <a:sym typeface="+mn-lt"/>
                </a:rPr>
                <a:t>上海市高级人民法院开发的“上海刑事案件智能辅助办案系统”</a:t>
              </a:r>
            </a:p>
          </p:txBody>
        </p:sp>
        <p:grpSp>
          <p:nvGrpSpPr>
            <p:cNvPr id="43" name="组合 42"/>
            <p:cNvGrpSpPr/>
            <p:nvPr/>
          </p:nvGrpSpPr>
          <p:grpSpPr>
            <a:xfrm>
              <a:off x="3545040" y="1778074"/>
              <a:ext cx="195263" cy="195263"/>
              <a:chOff x="903984" y="3517264"/>
              <a:chExt cx="195263" cy="195263"/>
            </a:xfrm>
          </p:grpSpPr>
          <p:sp>
            <p:nvSpPr>
              <p:cNvPr id="44" name="Freeform 89"/>
              <p:cNvSpPr/>
              <p:nvPr>
                <p:custDataLst>
                  <p:tags r:id="rId12"/>
                </p:custDataLst>
              </p:nvPr>
            </p:nvSpPr>
            <p:spPr bwMode="auto">
              <a:xfrm>
                <a:off x="903984" y="3517264"/>
                <a:ext cx="195263" cy="195263"/>
              </a:xfrm>
              <a:custGeom>
                <a:avLst/>
                <a:gdLst>
                  <a:gd name="T0" fmla="*/ 12 w 91"/>
                  <a:gd name="T1" fmla="*/ 0 h 91"/>
                  <a:gd name="T2" fmla="*/ 79 w 91"/>
                  <a:gd name="T3" fmla="*/ 0 h 91"/>
                  <a:gd name="T4" fmla="*/ 91 w 91"/>
                  <a:gd name="T5" fmla="*/ 12 h 91"/>
                  <a:gd name="T6" fmla="*/ 91 w 91"/>
                  <a:gd name="T7" fmla="*/ 79 h 91"/>
                  <a:gd name="T8" fmla="*/ 79 w 91"/>
                  <a:gd name="T9" fmla="*/ 91 h 91"/>
                  <a:gd name="T10" fmla="*/ 12 w 91"/>
                  <a:gd name="T11" fmla="*/ 91 h 91"/>
                  <a:gd name="T12" fmla="*/ 0 w 91"/>
                  <a:gd name="T13" fmla="*/ 79 h 91"/>
                  <a:gd name="T14" fmla="*/ 0 w 91"/>
                  <a:gd name="T15" fmla="*/ 12 h 91"/>
                  <a:gd name="T16" fmla="*/ 12 w 91"/>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12" y="0"/>
                    </a:moveTo>
                    <a:cubicBezTo>
                      <a:pt x="79" y="0"/>
                      <a:pt x="79" y="0"/>
                      <a:pt x="79" y="0"/>
                    </a:cubicBezTo>
                    <a:cubicBezTo>
                      <a:pt x="86" y="0"/>
                      <a:pt x="91" y="5"/>
                      <a:pt x="91" y="12"/>
                    </a:cubicBezTo>
                    <a:cubicBezTo>
                      <a:pt x="91" y="79"/>
                      <a:pt x="91" y="79"/>
                      <a:pt x="91" y="79"/>
                    </a:cubicBezTo>
                    <a:cubicBezTo>
                      <a:pt x="91" y="85"/>
                      <a:pt x="86" y="91"/>
                      <a:pt x="79" y="91"/>
                    </a:cubicBezTo>
                    <a:cubicBezTo>
                      <a:pt x="12" y="91"/>
                      <a:pt x="12" y="91"/>
                      <a:pt x="12" y="91"/>
                    </a:cubicBezTo>
                    <a:cubicBezTo>
                      <a:pt x="6" y="91"/>
                      <a:pt x="0" y="85"/>
                      <a:pt x="0" y="79"/>
                    </a:cubicBezTo>
                    <a:cubicBezTo>
                      <a:pt x="0" y="12"/>
                      <a:pt x="0" y="12"/>
                      <a:pt x="0" y="12"/>
                    </a:cubicBezTo>
                    <a:cubicBezTo>
                      <a:pt x="0" y="5"/>
                      <a:pt x="6" y="0"/>
                      <a:pt x="12" y="0"/>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45" name="Freeform 30"/>
              <p:cNvSpPr/>
              <p:nvPr>
                <p:custDataLst>
                  <p:tags r:id="rId13"/>
                </p:custDataLst>
              </p:nvPr>
            </p:nvSpPr>
            <p:spPr bwMode="auto">
              <a:xfrm>
                <a:off x="953057" y="3539950"/>
                <a:ext cx="97115" cy="153577"/>
              </a:xfrm>
              <a:custGeom>
                <a:avLst/>
                <a:gdLst>
                  <a:gd name="T0" fmla="*/ 9 w 50"/>
                  <a:gd name="T1" fmla="*/ 0 h 79"/>
                  <a:gd name="T2" fmla="*/ 1 w 50"/>
                  <a:gd name="T3" fmla="*/ 8 h 79"/>
                  <a:gd name="T4" fmla="*/ 1 w 50"/>
                  <a:gd name="T5" fmla="*/ 11 h 79"/>
                  <a:gd name="T6" fmla="*/ 29 w 50"/>
                  <a:gd name="T7" fmla="*/ 39 h 79"/>
                  <a:gd name="T8" fmla="*/ 1 w 50"/>
                  <a:gd name="T9" fmla="*/ 68 h 79"/>
                  <a:gd name="T10" fmla="*/ 1 w 50"/>
                  <a:gd name="T11" fmla="*/ 70 h 79"/>
                  <a:gd name="T12" fmla="*/ 9 w 50"/>
                  <a:gd name="T13" fmla="*/ 79 h 79"/>
                  <a:gd name="T14" fmla="*/ 12 w 50"/>
                  <a:gd name="T15" fmla="*/ 79 h 79"/>
                  <a:gd name="T16" fmla="*/ 41 w 50"/>
                  <a:gd name="T17" fmla="*/ 49 h 79"/>
                  <a:gd name="T18" fmla="*/ 49 w 50"/>
                  <a:gd name="T19" fmla="*/ 41 h 79"/>
                  <a:gd name="T20" fmla="*/ 49 w 50"/>
                  <a:gd name="T21" fmla="*/ 38 h 79"/>
                  <a:gd name="T22" fmla="*/ 41 w 50"/>
                  <a:gd name="T23" fmla="*/ 30 h 79"/>
                  <a:gd name="T24" fmla="*/ 12 w 50"/>
                  <a:gd name="T25" fmla="*/ 0 h 79"/>
                  <a:gd name="T26" fmla="*/ 9 w 50"/>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79">
                    <a:moveTo>
                      <a:pt x="9" y="0"/>
                    </a:moveTo>
                    <a:cubicBezTo>
                      <a:pt x="1" y="8"/>
                      <a:pt x="1" y="8"/>
                      <a:pt x="1" y="8"/>
                    </a:cubicBezTo>
                    <a:cubicBezTo>
                      <a:pt x="0" y="9"/>
                      <a:pt x="0" y="11"/>
                      <a:pt x="1" y="11"/>
                    </a:cubicBezTo>
                    <a:cubicBezTo>
                      <a:pt x="29" y="39"/>
                      <a:pt x="29" y="39"/>
                      <a:pt x="29" y="39"/>
                    </a:cubicBezTo>
                    <a:cubicBezTo>
                      <a:pt x="1" y="68"/>
                      <a:pt x="1" y="68"/>
                      <a:pt x="1" y="68"/>
                    </a:cubicBezTo>
                    <a:cubicBezTo>
                      <a:pt x="0" y="68"/>
                      <a:pt x="0" y="70"/>
                      <a:pt x="1" y="70"/>
                    </a:cubicBezTo>
                    <a:cubicBezTo>
                      <a:pt x="9" y="79"/>
                      <a:pt x="9" y="79"/>
                      <a:pt x="9" y="79"/>
                    </a:cubicBezTo>
                    <a:cubicBezTo>
                      <a:pt x="10" y="79"/>
                      <a:pt x="11" y="79"/>
                      <a:pt x="12" y="79"/>
                    </a:cubicBezTo>
                    <a:cubicBezTo>
                      <a:pt x="41" y="49"/>
                      <a:pt x="41" y="49"/>
                      <a:pt x="41" y="49"/>
                    </a:cubicBezTo>
                    <a:cubicBezTo>
                      <a:pt x="49" y="41"/>
                      <a:pt x="49" y="41"/>
                      <a:pt x="49" y="41"/>
                    </a:cubicBezTo>
                    <a:cubicBezTo>
                      <a:pt x="50" y="40"/>
                      <a:pt x="50" y="39"/>
                      <a:pt x="49" y="38"/>
                    </a:cubicBezTo>
                    <a:cubicBezTo>
                      <a:pt x="41" y="30"/>
                      <a:pt x="41" y="30"/>
                      <a:pt x="41" y="30"/>
                    </a:cubicBezTo>
                    <a:cubicBezTo>
                      <a:pt x="12" y="0"/>
                      <a:pt x="12" y="0"/>
                      <a:pt x="12" y="0"/>
                    </a:cubicBezTo>
                    <a:cubicBezTo>
                      <a:pt x="11" y="0"/>
                      <a:pt x="10" y="0"/>
                      <a:pt x="9" y="0"/>
                    </a:cubicBezTo>
                    <a:close/>
                  </a:path>
                </a:pathLst>
              </a:custGeom>
              <a:solidFill>
                <a:schemeClr val="lt1"/>
              </a:solidFill>
              <a:ln w="9525" cap="flat">
                <a:noFill/>
                <a:prstDash val="solid"/>
                <a:miter lim="800000"/>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grpSp>
      </p:grpSp>
      <p:sp>
        <p:nvSpPr>
          <p:cNvPr id="47" name="Title 20"/>
          <p:cNvSpPr txBox="1"/>
          <p:nvPr/>
        </p:nvSpPr>
        <p:spPr bwMode="auto">
          <a:xfrm>
            <a:off x="407670" y="3071178"/>
            <a:ext cx="3216275"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ctr">
            <a:spAutoFit/>
          </a:bodyPr>
          <a:lstStyle>
            <a:lvl1pPr defTabSz="457200">
              <a:defRPr sz="4300">
                <a:solidFill>
                  <a:schemeClr val="tx1"/>
                </a:solidFill>
                <a:latin typeface="Calibri" panose="020F0502020204030204" pitchFamily="34" charset="0"/>
                <a:ea typeface="MS PGothic" panose="020B0600070205080204" pitchFamily="34" charset="-128"/>
              </a:defRPr>
            </a:lvl1pPr>
            <a:lvl2pPr marL="742950" indent="-285750" defTabSz="457200">
              <a:defRPr sz="4300">
                <a:solidFill>
                  <a:schemeClr val="tx1"/>
                </a:solidFill>
                <a:latin typeface="Calibri" panose="020F0502020204030204" pitchFamily="34" charset="0"/>
                <a:ea typeface="MS PGothic" panose="020B0600070205080204" pitchFamily="34" charset="-128"/>
              </a:defRPr>
            </a:lvl2pPr>
            <a:lvl3pPr marL="1143000" indent="-228600" defTabSz="457200">
              <a:defRPr sz="4300">
                <a:solidFill>
                  <a:schemeClr val="tx1"/>
                </a:solidFill>
                <a:latin typeface="Calibri" panose="020F0502020204030204" pitchFamily="34" charset="0"/>
                <a:ea typeface="MS PGothic" panose="020B0600070205080204" pitchFamily="34" charset="-128"/>
              </a:defRPr>
            </a:lvl3pPr>
            <a:lvl4pPr marL="1600200" indent="-228600" defTabSz="457200">
              <a:defRPr sz="4300">
                <a:solidFill>
                  <a:schemeClr val="tx1"/>
                </a:solidFill>
                <a:latin typeface="Calibri" panose="020F0502020204030204" pitchFamily="34" charset="0"/>
                <a:ea typeface="MS PGothic" panose="020B0600070205080204" pitchFamily="34" charset="-128"/>
              </a:defRPr>
            </a:lvl4pPr>
            <a:lvl5pPr marL="2057400" indent="-228600" defTabSz="457200">
              <a:defRPr sz="4300">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9pPr>
          </a:lstStyle>
          <a:p>
            <a:pPr algn="r">
              <a:lnSpc>
                <a:spcPct val="120000"/>
              </a:lnSpc>
            </a:pPr>
            <a:r>
              <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rPr>
              <a:t>统一公检法三机关的证据标准适用</a:t>
            </a:r>
          </a:p>
          <a:p>
            <a:pPr algn="r">
              <a:lnSpc>
                <a:spcPct val="120000"/>
              </a:lnSpc>
            </a:pPr>
            <a:endParaRPr lang="zh-CN" altLang="en-US" sz="1400" dirty="0">
              <a:solidFill>
                <a:srgbClr val="000000"/>
              </a:solidFill>
              <a:latin typeface="思源黑体 CN Medium" panose="020B0600000000000000" pitchFamily="34" charset="-122"/>
              <a:ea typeface="思源黑体 CN Medium" panose="020B0600000000000000" pitchFamily="34" charset="-122"/>
              <a:cs typeface="+mn-ea"/>
              <a:sym typeface="+mn-lt"/>
            </a:endParaRPr>
          </a:p>
        </p:txBody>
      </p:sp>
      <p:sp>
        <p:nvSpPr>
          <p:cNvPr id="52" name="PPT_21"/>
          <p:cNvSpPr txBox="1"/>
          <p:nvPr>
            <p:custDataLst>
              <p:tags r:id="rId8"/>
            </p:custDataLst>
          </p:nvPr>
        </p:nvSpPr>
        <p:spPr>
          <a:xfrm>
            <a:off x="1342390" y="455930"/>
            <a:ext cx="3913505" cy="681990"/>
          </a:xfrm>
          <a:prstGeom prst="rect">
            <a:avLst/>
          </a:prstGeom>
          <a:noFill/>
        </p:spPr>
        <p:txBody>
          <a:bodyPr wrap="square" rtlCol="0">
            <a:spAutoFit/>
          </a:bodyPr>
          <a:lstStyle/>
          <a:p>
            <a:pPr>
              <a:lnSpc>
                <a:spcPct val="120000"/>
              </a:lnSpc>
            </a:pPr>
            <a:r>
              <a:rPr lang="zh-CN" altLang="en-US" sz="3200" b="1" dirty="0">
                <a:solidFill>
                  <a:schemeClr val="accent1"/>
                </a:solidFill>
                <a:latin typeface="思源黑体 CN Medium" panose="020B0600000000000000" pitchFamily="34" charset="-122"/>
                <a:ea typeface="思源黑体 CN Medium" panose="020B0600000000000000" pitchFamily="34" charset="-122"/>
                <a:cs typeface="+mn-ea"/>
                <a:sym typeface="+mn-lt"/>
              </a:rPr>
              <a:t>法律中的应用形式</a:t>
            </a:r>
          </a:p>
        </p:txBody>
      </p:sp>
      <p:grpSp>
        <p:nvGrpSpPr>
          <p:cNvPr id="55" name="图形 1325"/>
          <p:cNvGrpSpPr/>
          <p:nvPr/>
        </p:nvGrpSpPr>
        <p:grpSpPr>
          <a:xfrm>
            <a:off x="521538" y="538480"/>
            <a:ext cx="662747" cy="517325"/>
            <a:chOff x="5613549" y="2341569"/>
            <a:chExt cx="477374" cy="372627"/>
          </a:xfrm>
          <a:solidFill>
            <a:srgbClr val="118B42"/>
          </a:solidFill>
        </p:grpSpPr>
        <p:sp>
          <p:nvSpPr>
            <p:cNvPr id="56" name="任意多边形: 形状 55"/>
            <p:cNvSpPr/>
            <p:nvPr>
              <p:custDataLst>
                <p:tags r:id="rId9"/>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57" name="任意多边形: 形状 56"/>
            <p:cNvSpPr/>
            <p:nvPr>
              <p:custDataLst>
                <p:tags r:id="rId10"/>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
        <p:nvSpPr>
          <p:cNvPr id="59" name="文本框 58"/>
          <p:cNvSpPr txBox="1"/>
          <p:nvPr/>
        </p:nvSpPr>
        <p:spPr>
          <a:xfrm>
            <a:off x="1309370" y="3998595"/>
            <a:ext cx="3979545" cy="1814830"/>
          </a:xfrm>
          <a:prstGeom prst="rect">
            <a:avLst/>
          </a:prstGeom>
          <a:noFill/>
        </p:spPr>
        <p:txBody>
          <a:bodyPr wrap="square" rtlCol="0">
            <a:spAutoFit/>
          </a:bodyPr>
          <a:lstStyle/>
          <a:p>
            <a:pPr algn="l"/>
            <a:r>
              <a:rPr lang="en-US" altLang="zh-CN" sz="1400" b="1"/>
              <a:t>1</a:t>
            </a:r>
            <a:r>
              <a:rPr lang="zh-CN" altLang="en-US" sz="1400" b="1"/>
              <a:t>、网上运行和公检法三机关间互联互通、信息共享；</a:t>
            </a:r>
          </a:p>
          <a:p>
            <a:pPr algn="l"/>
            <a:r>
              <a:rPr lang="en-US" altLang="zh-CN" sz="1400" b="1"/>
              <a:t>2</a:t>
            </a:r>
            <a:r>
              <a:rPr lang="zh-CN" altLang="en-US" sz="1400" b="1"/>
              <a:t>、初步解决了证据适用不统一、办案行为不规范的问题；</a:t>
            </a:r>
          </a:p>
          <a:p>
            <a:pPr algn="l"/>
            <a:r>
              <a:rPr lang="en-US" altLang="zh-CN" sz="1400" b="1"/>
              <a:t>3</a:t>
            </a:r>
            <a:r>
              <a:rPr lang="zh-CN" altLang="en-US" sz="1400" b="1"/>
              <a:t>、能及时发现证据中存在的瑕疵和证据之间存在的矛盾，</a:t>
            </a:r>
            <a:r>
              <a:rPr lang="zh-CN" altLang="en-US" sz="1400" b="1">
                <a:sym typeface="+mn-ea"/>
              </a:rPr>
              <a:t>办案质量和效率有效提高,</a:t>
            </a:r>
            <a:endParaRPr lang="zh-CN" altLang="en-US" sz="1400" b="1"/>
          </a:p>
          <a:p>
            <a:pPr algn="l"/>
            <a:r>
              <a:rPr lang="en-US" altLang="zh-CN" sz="1400" b="1"/>
              <a:t>4</a:t>
            </a:r>
            <a:r>
              <a:rPr lang="zh-CN" altLang="en-US" sz="1400" b="1"/>
              <a:t>、办案人员的证据意识、规范意识、责任意识和人权意识得到大大提升。</a:t>
            </a:r>
          </a:p>
        </p:txBody>
      </p:sp>
      <p:sp>
        <p:nvSpPr>
          <p:cNvPr id="60" name="文本框 59"/>
          <p:cNvSpPr txBox="1"/>
          <p:nvPr/>
        </p:nvSpPr>
        <p:spPr>
          <a:xfrm>
            <a:off x="287655" y="6424930"/>
            <a:ext cx="5854700" cy="245110"/>
          </a:xfrm>
          <a:prstGeom prst="rect">
            <a:avLst/>
          </a:prstGeom>
          <a:noFill/>
        </p:spPr>
        <p:txBody>
          <a:bodyPr wrap="none" rtlCol="0">
            <a:spAutoFit/>
          </a:bodyPr>
          <a:lstStyle/>
          <a:p>
            <a:pPr algn="l"/>
            <a:r>
              <a:rPr lang="zh-CN" altLang="en-US" sz="1000" b="1"/>
              <a:t>http://www.xinhuanet.com//politics/2017-07/11/c_1121297505.htm?from=timeline&amp;isappinstalled=0</a:t>
            </a:r>
          </a:p>
        </p:txBody>
      </p:sp>
      <p:sp>
        <p:nvSpPr>
          <p:cNvPr id="61" name="文本框 60"/>
          <p:cNvSpPr txBox="1"/>
          <p:nvPr/>
        </p:nvSpPr>
        <p:spPr>
          <a:xfrm>
            <a:off x="8554085" y="3081655"/>
            <a:ext cx="2877820" cy="737235"/>
          </a:xfrm>
          <a:prstGeom prst="rect">
            <a:avLst/>
          </a:prstGeom>
          <a:noFill/>
        </p:spPr>
        <p:txBody>
          <a:bodyPr wrap="square" rtlCol="0">
            <a:spAutoFit/>
          </a:bodyPr>
          <a:lstStyle/>
          <a:p>
            <a:pPr algn="l"/>
            <a:r>
              <a:rPr lang="en-US" altLang="zh-CN" sz="1400" b="1"/>
              <a:t>    </a:t>
            </a:r>
            <a:r>
              <a:rPr lang="zh-CN" altLang="en-US" sz="1400" b="1"/>
              <a:t>为法官提供办案规范和量刑分析等精准信息，以大数据推进法律适用和裁判尺度统一</a:t>
            </a:r>
          </a:p>
        </p:txBody>
      </p:sp>
      <p:sp>
        <p:nvSpPr>
          <p:cNvPr id="62" name="云形标注 61"/>
          <p:cNvSpPr/>
          <p:nvPr/>
        </p:nvSpPr>
        <p:spPr>
          <a:xfrm>
            <a:off x="7307580" y="2961640"/>
            <a:ext cx="4422140" cy="299974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t>司法自动化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T_1"/>
          <p:cNvGrpSpPr/>
          <p:nvPr/>
        </p:nvGrpSpPr>
        <p:grpSpPr>
          <a:xfrm>
            <a:off x="4033838" y="1336824"/>
            <a:ext cx="4121151" cy="6064250"/>
            <a:chOff x="4033838" y="1336824"/>
            <a:chExt cx="4121151" cy="6064250"/>
          </a:xfrm>
        </p:grpSpPr>
        <p:sp>
          <p:nvSpPr>
            <p:cNvPr id="3" name="Freeform 5"/>
            <p:cNvSpPr/>
            <p:nvPr>
              <p:custDataLst>
                <p:tags r:id="rId10"/>
              </p:custDataLst>
            </p:nvPr>
          </p:nvSpPr>
          <p:spPr bwMode="auto">
            <a:xfrm>
              <a:off x="5006976" y="1706712"/>
              <a:ext cx="2973388" cy="682625"/>
            </a:xfrm>
            <a:custGeom>
              <a:avLst/>
              <a:gdLst>
                <a:gd name="T0" fmla="*/ 1873 w 1873"/>
                <a:gd name="T1" fmla="*/ 215 h 430"/>
                <a:gd name="T2" fmla="*/ 1405 w 1873"/>
                <a:gd name="T3" fmla="*/ 430 h 430"/>
                <a:gd name="T4" fmla="*/ 1405 w 1873"/>
                <a:gd name="T5" fmla="*/ 323 h 430"/>
                <a:gd name="T6" fmla="*/ 514 w 1873"/>
                <a:gd name="T7" fmla="*/ 323 h 430"/>
                <a:gd name="T8" fmla="*/ 0 w 1873"/>
                <a:gd name="T9" fmla="*/ 323 h 430"/>
                <a:gd name="T10" fmla="*/ 0 w 1873"/>
                <a:gd name="T11" fmla="*/ 101 h 430"/>
                <a:gd name="T12" fmla="*/ 656 w 1873"/>
                <a:gd name="T13" fmla="*/ 101 h 430"/>
                <a:gd name="T14" fmla="*/ 1403 w 1873"/>
                <a:gd name="T15" fmla="*/ 101 h 430"/>
                <a:gd name="T16" fmla="*/ 1402 w 1873"/>
                <a:gd name="T17" fmla="*/ 0 h 430"/>
                <a:gd name="T18" fmla="*/ 1873 w 1873"/>
                <a:gd name="T19" fmla="*/ 2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3" h="430">
                  <a:moveTo>
                    <a:pt x="1873" y="215"/>
                  </a:moveTo>
                  <a:lnTo>
                    <a:pt x="1405" y="430"/>
                  </a:lnTo>
                  <a:lnTo>
                    <a:pt x="1405" y="323"/>
                  </a:lnTo>
                  <a:lnTo>
                    <a:pt x="514" y="323"/>
                  </a:lnTo>
                  <a:lnTo>
                    <a:pt x="0" y="323"/>
                  </a:lnTo>
                  <a:lnTo>
                    <a:pt x="0" y="101"/>
                  </a:lnTo>
                  <a:lnTo>
                    <a:pt x="656" y="101"/>
                  </a:lnTo>
                  <a:lnTo>
                    <a:pt x="1403" y="101"/>
                  </a:lnTo>
                  <a:lnTo>
                    <a:pt x="1402" y="0"/>
                  </a:lnTo>
                  <a:lnTo>
                    <a:pt x="1873" y="215"/>
                  </a:lnTo>
                  <a:close/>
                </a:path>
              </a:pathLst>
            </a:custGeom>
            <a:solidFill>
              <a:schemeClr val="accent4"/>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4" name="Freeform 6"/>
            <p:cNvSpPr/>
            <p:nvPr>
              <p:custDataLst>
                <p:tags r:id="rId11"/>
              </p:custDataLst>
            </p:nvPr>
          </p:nvSpPr>
          <p:spPr bwMode="auto">
            <a:xfrm>
              <a:off x="5006976" y="2919562"/>
              <a:ext cx="2973388" cy="685800"/>
            </a:xfrm>
            <a:custGeom>
              <a:avLst/>
              <a:gdLst>
                <a:gd name="T0" fmla="*/ 5 w 1873"/>
                <a:gd name="T1" fmla="*/ 102 h 432"/>
                <a:gd name="T2" fmla="*/ 754 w 1873"/>
                <a:gd name="T3" fmla="*/ 102 h 432"/>
                <a:gd name="T4" fmla="*/ 1403 w 1873"/>
                <a:gd name="T5" fmla="*/ 102 h 432"/>
                <a:gd name="T6" fmla="*/ 1402 w 1873"/>
                <a:gd name="T7" fmla="*/ 0 h 432"/>
                <a:gd name="T8" fmla="*/ 1873 w 1873"/>
                <a:gd name="T9" fmla="*/ 217 h 432"/>
                <a:gd name="T10" fmla="*/ 1405 w 1873"/>
                <a:gd name="T11" fmla="*/ 432 h 432"/>
                <a:gd name="T12" fmla="*/ 1405 w 1873"/>
                <a:gd name="T13" fmla="*/ 323 h 432"/>
                <a:gd name="T14" fmla="*/ 0 w 1873"/>
                <a:gd name="T15" fmla="*/ 323 h 432"/>
                <a:gd name="T16" fmla="*/ 0 w 1873"/>
                <a:gd name="T17" fmla="*/ 102 h 432"/>
                <a:gd name="T18" fmla="*/ 5 w 1873"/>
                <a:gd name="T19" fmla="*/ 10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3" h="432">
                  <a:moveTo>
                    <a:pt x="5" y="102"/>
                  </a:moveTo>
                  <a:lnTo>
                    <a:pt x="754" y="102"/>
                  </a:lnTo>
                  <a:lnTo>
                    <a:pt x="1403" y="102"/>
                  </a:lnTo>
                  <a:lnTo>
                    <a:pt x="1402" y="0"/>
                  </a:lnTo>
                  <a:lnTo>
                    <a:pt x="1873" y="217"/>
                  </a:lnTo>
                  <a:lnTo>
                    <a:pt x="1405" y="432"/>
                  </a:lnTo>
                  <a:lnTo>
                    <a:pt x="1405" y="323"/>
                  </a:lnTo>
                  <a:lnTo>
                    <a:pt x="0" y="323"/>
                  </a:lnTo>
                  <a:lnTo>
                    <a:pt x="0" y="102"/>
                  </a:lnTo>
                  <a:lnTo>
                    <a:pt x="5" y="102"/>
                  </a:ln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5" name="Freeform 7"/>
            <p:cNvSpPr/>
            <p:nvPr>
              <p:custDataLst>
                <p:tags r:id="rId12"/>
              </p:custDataLst>
            </p:nvPr>
          </p:nvSpPr>
          <p:spPr bwMode="auto">
            <a:xfrm>
              <a:off x="6248401" y="4038749"/>
              <a:ext cx="896938" cy="677863"/>
            </a:xfrm>
            <a:custGeom>
              <a:avLst/>
              <a:gdLst>
                <a:gd name="T0" fmla="*/ 565 w 565"/>
                <a:gd name="T1" fmla="*/ 2 h 427"/>
                <a:gd name="T2" fmla="*/ 223 w 565"/>
                <a:gd name="T3" fmla="*/ 173 h 427"/>
                <a:gd name="T4" fmla="*/ 223 w 565"/>
                <a:gd name="T5" fmla="*/ 427 h 427"/>
                <a:gd name="T6" fmla="*/ 0 w 565"/>
                <a:gd name="T7" fmla="*/ 427 h 427"/>
                <a:gd name="T8" fmla="*/ 0 w 565"/>
                <a:gd name="T9" fmla="*/ 51 h 427"/>
                <a:gd name="T10" fmla="*/ 101 w 565"/>
                <a:gd name="T11" fmla="*/ 0 h 427"/>
                <a:gd name="T12" fmla="*/ 565 w 565"/>
                <a:gd name="T13" fmla="*/ 2 h 427"/>
              </a:gdLst>
              <a:ahLst/>
              <a:cxnLst>
                <a:cxn ang="0">
                  <a:pos x="T0" y="T1"/>
                </a:cxn>
                <a:cxn ang="0">
                  <a:pos x="T2" y="T3"/>
                </a:cxn>
                <a:cxn ang="0">
                  <a:pos x="T4" y="T5"/>
                </a:cxn>
                <a:cxn ang="0">
                  <a:pos x="T6" y="T7"/>
                </a:cxn>
                <a:cxn ang="0">
                  <a:pos x="T8" y="T9"/>
                </a:cxn>
                <a:cxn ang="0">
                  <a:pos x="T10" y="T11"/>
                </a:cxn>
                <a:cxn ang="0">
                  <a:pos x="T12" y="T13"/>
                </a:cxn>
              </a:cxnLst>
              <a:rect l="0" t="0" r="r" b="b"/>
              <a:pathLst>
                <a:path w="565" h="427">
                  <a:moveTo>
                    <a:pt x="565" y="2"/>
                  </a:moveTo>
                  <a:lnTo>
                    <a:pt x="223" y="173"/>
                  </a:lnTo>
                  <a:lnTo>
                    <a:pt x="223" y="427"/>
                  </a:lnTo>
                  <a:lnTo>
                    <a:pt x="0" y="427"/>
                  </a:lnTo>
                  <a:lnTo>
                    <a:pt x="0" y="51"/>
                  </a:lnTo>
                  <a:lnTo>
                    <a:pt x="101" y="0"/>
                  </a:lnTo>
                  <a:lnTo>
                    <a:pt x="565" y="2"/>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6" name="Freeform 8"/>
            <p:cNvSpPr/>
            <p:nvPr>
              <p:custDataLst>
                <p:tags r:id="rId13"/>
              </p:custDataLst>
            </p:nvPr>
          </p:nvSpPr>
          <p:spPr bwMode="auto">
            <a:xfrm>
              <a:off x="4033838" y="2325837"/>
              <a:ext cx="2973388" cy="682625"/>
            </a:xfrm>
            <a:custGeom>
              <a:avLst/>
              <a:gdLst>
                <a:gd name="T0" fmla="*/ 620 w 1873"/>
                <a:gd name="T1" fmla="*/ 106 h 430"/>
                <a:gd name="T2" fmla="*/ 1309 w 1873"/>
                <a:gd name="T3" fmla="*/ 104 h 430"/>
                <a:gd name="T4" fmla="*/ 1873 w 1873"/>
                <a:gd name="T5" fmla="*/ 102 h 430"/>
                <a:gd name="T6" fmla="*/ 1873 w 1873"/>
                <a:gd name="T7" fmla="*/ 324 h 430"/>
                <a:gd name="T8" fmla="*/ 1823 w 1873"/>
                <a:gd name="T9" fmla="*/ 324 h 430"/>
                <a:gd name="T10" fmla="*/ 1093 w 1873"/>
                <a:gd name="T11" fmla="*/ 327 h 430"/>
                <a:gd name="T12" fmla="*/ 470 w 1873"/>
                <a:gd name="T13" fmla="*/ 328 h 430"/>
                <a:gd name="T14" fmla="*/ 472 w 1873"/>
                <a:gd name="T15" fmla="*/ 430 h 430"/>
                <a:gd name="T16" fmla="*/ 0 w 1873"/>
                <a:gd name="T17" fmla="*/ 215 h 430"/>
                <a:gd name="T18" fmla="*/ 468 w 1873"/>
                <a:gd name="T19" fmla="*/ 0 h 430"/>
                <a:gd name="T20" fmla="*/ 468 w 1873"/>
                <a:gd name="T21" fmla="*/ 106 h 430"/>
                <a:gd name="T22" fmla="*/ 620 w 1873"/>
                <a:gd name="T23" fmla="*/ 10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3" h="430">
                  <a:moveTo>
                    <a:pt x="620" y="106"/>
                  </a:moveTo>
                  <a:lnTo>
                    <a:pt x="1309" y="104"/>
                  </a:lnTo>
                  <a:lnTo>
                    <a:pt x="1873" y="102"/>
                  </a:lnTo>
                  <a:lnTo>
                    <a:pt x="1873" y="324"/>
                  </a:lnTo>
                  <a:lnTo>
                    <a:pt x="1823" y="324"/>
                  </a:lnTo>
                  <a:lnTo>
                    <a:pt x="1093" y="327"/>
                  </a:lnTo>
                  <a:lnTo>
                    <a:pt x="470" y="328"/>
                  </a:lnTo>
                  <a:lnTo>
                    <a:pt x="472" y="430"/>
                  </a:lnTo>
                  <a:lnTo>
                    <a:pt x="0" y="215"/>
                  </a:lnTo>
                  <a:lnTo>
                    <a:pt x="468" y="0"/>
                  </a:lnTo>
                  <a:lnTo>
                    <a:pt x="468" y="106"/>
                  </a:lnTo>
                  <a:lnTo>
                    <a:pt x="620" y="106"/>
                  </a:ln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7" name="Freeform 9"/>
            <p:cNvSpPr/>
            <p:nvPr>
              <p:custDataLst>
                <p:tags r:id="rId14"/>
              </p:custDataLst>
            </p:nvPr>
          </p:nvSpPr>
          <p:spPr bwMode="auto">
            <a:xfrm>
              <a:off x="5014913" y="2840187"/>
              <a:ext cx="1912938" cy="241300"/>
            </a:xfrm>
            <a:custGeom>
              <a:avLst/>
              <a:gdLst>
                <a:gd name="T0" fmla="*/ 1205 w 1205"/>
                <a:gd name="T1" fmla="*/ 0 h 152"/>
                <a:gd name="T2" fmla="*/ 1205 w 1205"/>
                <a:gd name="T3" fmla="*/ 6 h 152"/>
                <a:gd name="T4" fmla="*/ 749 w 1205"/>
                <a:gd name="T5" fmla="*/ 149 h 152"/>
                <a:gd name="T6" fmla="*/ 749 w 1205"/>
                <a:gd name="T7" fmla="*/ 152 h 152"/>
                <a:gd name="T8" fmla="*/ 0 w 1205"/>
                <a:gd name="T9" fmla="*/ 152 h 152"/>
                <a:gd name="T10" fmla="*/ 475 w 1205"/>
                <a:gd name="T11" fmla="*/ 3 h 152"/>
                <a:gd name="T12" fmla="*/ 1205 w 1205"/>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205" h="152">
                  <a:moveTo>
                    <a:pt x="1205" y="0"/>
                  </a:moveTo>
                  <a:lnTo>
                    <a:pt x="1205" y="6"/>
                  </a:lnTo>
                  <a:lnTo>
                    <a:pt x="749" y="149"/>
                  </a:lnTo>
                  <a:lnTo>
                    <a:pt x="749" y="152"/>
                  </a:lnTo>
                  <a:lnTo>
                    <a:pt x="0" y="152"/>
                  </a:lnTo>
                  <a:lnTo>
                    <a:pt x="475" y="3"/>
                  </a:lnTo>
                  <a:lnTo>
                    <a:pt x="1205"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8" name="Freeform 10"/>
            <p:cNvSpPr/>
            <p:nvPr>
              <p:custDataLst>
                <p:tags r:id="rId15"/>
              </p:custDataLst>
            </p:nvPr>
          </p:nvSpPr>
          <p:spPr bwMode="auto">
            <a:xfrm>
              <a:off x="5018088" y="2219474"/>
              <a:ext cx="1885950" cy="274638"/>
            </a:xfrm>
            <a:custGeom>
              <a:avLst/>
              <a:gdLst>
                <a:gd name="T0" fmla="*/ 1188 w 1188"/>
                <a:gd name="T1" fmla="*/ 2 h 173"/>
                <a:gd name="T2" fmla="*/ 689 w 1188"/>
                <a:gd name="T3" fmla="*/ 171 h 173"/>
                <a:gd name="T4" fmla="*/ 0 w 1188"/>
                <a:gd name="T5" fmla="*/ 173 h 173"/>
                <a:gd name="T6" fmla="*/ 507 w 1188"/>
                <a:gd name="T7" fmla="*/ 0 h 173"/>
                <a:gd name="T8" fmla="*/ 1188 w 1188"/>
                <a:gd name="T9" fmla="*/ 2 h 173"/>
              </a:gdLst>
              <a:ahLst/>
              <a:cxnLst>
                <a:cxn ang="0">
                  <a:pos x="T0" y="T1"/>
                </a:cxn>
                <a:cxn ang="0">
                  <a:pos x="T2" y="T3"/>
                </a:cxn>
                <a:cxn ang="0">
                  <a:pos x="T4" y="T5"/>
                </a:cxn>
                <a:cxn ang="0">
                  <a:pos x="T6" y="T7"/>
                </a:cxn>
                <a:cxn ang="0">
                  <a:pos x="T8" y="T9"/>
                </a:cxn>
              </a:cxnLst>
              <a:rect l="0" t="0" r="r" b="b"/>
              <a:pathLst>
                <a:path w="1188" h="173">
                  <a:moveTo>
                    <a:pt x="1188" y="2"/>
                  </a:moveTo>
                  <a:lnTo>
                    <a:pt x="689" y="171"/>
                  </a:lnTo>
                  <a:lnTo>
                    <a:pt x="0" y="173"/>
                  </a:lnTo>
                  <a:lnTo>
                    <a:pt x="507" y="0"/>
                  </a:lnTo>
                  <a:lnTo>
                    <a:pt x="1188" y="2"/>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9" name="Freeform 11"/>
            <p:cNvSpPr/>
            <p:nvPr>
              <p:custDataLst>
                <p:tags r:id="rId16"/>
              </p:custDataLst>
            </p:nvPr>
          </p:nvSpPr>
          <p:spPr bwMode="auto">
            <a:xfrm>
              <a:off x="5413376" y="4757887"/>
              <a:ext cx="1282700" cy="330200"/>
            </a:xfrm>
            <a:custGeom>
              <a:avLst/>
              <a:gdLst>
                <a:gd name="T0" fmla="*/ 519 w 596"/>
                <a:gd name="T1" fmla="*/ 0 h 154"/>
                <a:gd name="T2" fmla="*/ 596 w 596"/>
                <a:gd name="T3" fmla="*/ 77 h 154"/>
                <a:gd name="T4" fmla="*/ 519 w 596"/>
                <a:gd name="T5" fmla="*/ 154 h 154"/>
                <a:gd name="T6" fmla="*/ 77 w 596"/>
                <a:gd name="T7" fmla="*/ 154 h 154"/>
                <a:gd name="T8" fmla="*/ 0 w 596"/>
                <a:gd name="T9" fmla="*/ 77 h 154"/>
                <a:gd name="T10" fmla="*/ 22 w 596"/>
                <a:gd name="T11" fmla="*/ 23 h 154"/>
                <a:gd name="T12" fmla="*/ 77 w 596"/>
                <a:gd name="T13" fmla="*/ 0 h 154"/>
                <a:gd name="T14" fmla="*/ 519 w 596"/>
                <a:gd name="T15" fmla="*/ 0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 h="154">
                  <a:moveTo>
                    <a:pt x="519" y="0"/>
                  </a:moveTo>
                  <a:cubicBezTo>
                    <a:pt x="561" y="0"/>
                    <a:pt x="596" y="34"/>
                    <a:pt x="596" y="77"/>
                  </a:cubicBezTo>
                  <a:cubicBezTo>
                    <a:pt x="596" y="119"/>
                    <a:pt x="561" y="154"/>
                    <a:pt x="519" y="154"/>
                  </a:cubicBezTo>
                  <a:cubicBezTo>
                    <a:pt x="77" y="154"/>
                    <a:pt x="77" y="154"/>
                    <a:pt x="77" y="154"/>
                  </a:cubicBezTo>
                  <a:cubicBezTo>
                    <a:pt x="34" y="154"/>
                    <a:pt x="0" y="119"/>
                    <a:pt x="0" y="77"/>
                  </a:cubicBezTo>
                  <a:cubicBezTo>
                    <a:pt x="0" y="56"/>
                    <a:pt x="9" y="36"/>
                    <a:pt x="22" y="23"/>
                  </a:cubicBezTo>
                  <a:cubicBezTo>
                    <a:pt x="36" y="9"/>
                    <a:pt x="56" y="0"/>
                    <a:pt x="77" y="0"/>
                  </a:cubicBezTo>
                  <a:lnTo>
                    <a:pt x="519"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0" name="Freeform 12"/>
            <p:cNvSpPr/>
            <p:nvPr>
              <p:custDataLst>
                <p:tags r:id="rId17"/>
              </p:custDataLst>
            </p:nvPr>
          </p:nvSpPr>
          <p:spPr bwMode="auto">
            <a:xfrm>
              <a:off x="5006976" y="1336824"/>
              <a:ext cx="1592263" cy="530225"/>
            </a:xfrm>
            <a:custGeom>
              <a:avLst/>
              <a:gdLst>
                <a:gd name="T0" fmla="*/ 927 w 1003"/>
                <a:gd name="T1" fmla="*/ 0 h 334"/>
                <a:gd name="T2" fmla="*/ 1003 w 1003"/>
                <a:gd name="T3" fmla="*/ 209 h 334"/>
                <a:gd name="T4" fmla="*/ 656 w 1003"/>
                <a:gd name="T5" fmla="*/ 334 h 334"/>
                <a:gd name="T6" fmla="*/ 0 w 1003"/>
                <a:gd name="T7" fmla="*/ 334 h 334"/>
                <a:gd name="T8" fmla="*/ 0 w 1003"/>
                <a:gd name="T9" fmla="*/ 333 h 334"/>
                <a:gd name="T10" fmla="*/ 927 w 1003"/>
                <a:gd name="T11" fmla="*/ 0 h 334"/>
              </a:gdLst>
              <a:ahLst/>
              <a:cxnLst>
                <a:cxn ang="0">
                  <a:pos x="T0" y="T1"/>
                </a:cxn>
                <a:cxn ang="0">
                  <a:pos x="T2" y="T3"/>
                </a:cxn>
                <a:cxn ang="0">
                  <a:pos x="T4" y="T5"/>
                </a:cxn>
                <a:cxn ang="0">
                  <a:pos x="T6" y="T7"/>
                </a:cxn>
                <a:cxn ang="0">
                  <a:pos x="T8" y="T9"/>
                </a:cxn>
                <a:cxn ang="0">
                  <a:pos x="T10" y="T11"/>
                </a:cxn>
              </a:cxnLst>
              <a:rect l="0" t="0" r="r" b="b"/>
              <a:pathLst>
                <a:path w="1003" h="334">
                  <a:moveTo>
                    <a:pt x="927" y="0"/>
                  </a:moveTo>
                  <a:lnTo>
                    <a:pt x="1003" y="209"/>
                  </a:lnTo>
                  <a:lnTo>
                    <a:pt x="656" y="334"/>
                  </a:lnTo>
                  <a:lnTo>
                    <a:pt x="0" y="334"/>
                  </a:lnTo>
                  <a:lnTo>
                    <a:pt x="0" y="333"/>
                  </a:lnTo>
                  <a:lnTo>
                    <a:pt x="927"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1" name="Freeform 13"/>
            <p:cNvSpPr/>
            <p:nvPr>
              <p:custDataLst>
                <p:tags r:id="rId18"/>
              </p:custDataLst>
            </p:nvPr>
          </p:nvSpPr>
          <p:spPr bwMode="auto">
            <a:xfrm>
              <a:off x="5534026" y="5197624"/>
              <a:ext cx="1028700" cy="638175"/>
            </a:xfrm>
            <a:custGeom>
              <a:avLst/>
              <a:gdLst>
                <a:gd name="T0" fmla="*/ 478 w 478"/>
                <a:gd name="T1" fmla="*/ 0 h 297"/>
                <a:gd name="T2" fmla="*/ 478 w 478"/>
                <a:gd name="T3" fmla="*/ 186 h 297"/>
                <a:gd name="T4" fmla="*/ 239 w 478"/>
                <a:gd name="T5" fmla="*/ 282 h 297"/>
                <a:gd name="T6" fmla="*/ 0 w 478"/>
                <a:gd name="T7" fmla="*/ 186 h 297"/>
                <a:gd name="T8" fmla="*/ 0 w 478"/>
                <a:gd name="T9" fmla="*/ 0 h 297"/>
                <a:gd name="T10" fmla="*/ 478 w 478"/>
                <a:gd name="T11" fmla="*/ 0 h 297"/>
              </a:gdLst>
              <a:ahLst/>
              <a:cxnLst>
                <a:cxn ang="0">
                  <a:pos x="T0" y="T1"/>
                </a:cxn>
                <a:cxn ang="0">
                  <a:pos x="T2" y="T3"/>
                </a:cxn>
                <a:cxn ang="0">
                  <a:pos x="T4" y="T5"/>
                </a:cxn>
                <a:cxn ang="0">
                  <a:pos x="T6" y="T7"/>
                </a:cxn>
                <a:cxn ang="0">
                  <a:pos x="T8" y="T9"/>
                </a:cxn>
                <a:cxn ang="0">
                  <a:pos x="T10" y="T11"/>
                </a:cxn>
              </a:cxnLst>
              <a:rect l="0" t="0" r="r" b="b"/>
              <a:pathLst>
                <a:path w="478" h="297">
                  <a:moveTo>
                    <a:pt x="478" y="0"/>
                  </a:moveTo>
                  <a:cubicBezTo>
                    <a:pt x="478" y="186"/>
                    <a:pt x="478" y="186"/>
                    <a:pt x="478" y="186"/>
                  </a:cubicBezTo>
                  <a:cubicBezTo>
                    <a:pt x="478" y="186"/>
                    <a:pt x="425" y="295"/>
                    <a:pt x="239" y="282"/>
                  </a:cubicBezTo>
                  <a:cubicBezTo>
                    <a:pt x="239" y="282"/>
                    <a:pt x="86" y="297"/>
                    <a:pt x="0" y="186"/>
                  </a:cubicBezTo>
                  <a:cubicBezTo>
                    <a:pt x="0" y="0"/>
                    <a:pt x="0" y="0"/>
                    <a:pt x="0" y="0"/>
                  </a:cubicBezTo>
                  <a:lnTo>
                    <a:pt x="478" y="0"/>
                  </a:lnTo>
                  <a:close/>
                </a:path>
              </a:pathLst>
            </a:custGeom>
            <a:solidFill>
              <a:srgbClr val="8787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2" name="Freeform 14"/>
            <p:cNvSpPr/>
            <p:nvPr>
              <p:custDataLst>
                <p:tags r:id="rId19"/>
              </p:custDataLst>
            </p:nvPr>
          </p:nvSpPr>
          <p:spPr bwMode="auto">
            <a:xfrm>
              <a:off x="5848351" y="5845324"/>
              <a:ext cx="404813" cy="131763"/>
            </a:xfrm>
            <a:custGeom>
              <a:avLst/>
              <a:gdLst>
                <a:gd name="T0" fmla="*/ 187 w 188"/>
                <a:gd name="T1" fmla="*/ 21 h 61"/>
                <a:gd name="T2" fmla="*/ 96 w 188"/>
                <a:gd name="T3" fmla="*/ 61 h 61"/>
                <a:gd name="T4" fmla="*/ 0 w 188"/>
                <a:gd name="T5" fmla="*/ 21 h 61"/>
                <a:gd name="T6" fmla="*/ 0 w 188"/>
                <a:gd name="T7" fmla="*/ 0 h 61"/>
                <a:gd name="T8" fmla="*/ 187 w 188"/>
                <a:gd name="T9" fmla="*/ 0 h 61"/>
                <a:gd name="T10" fmla="*/ 187 w 188"/>
                <a:gd name="T11" fmla="*/ 21 h 61"/>
              </a:gdLst>
              <a:ahLst/>
              <a:cxnLst>
                <a:cxn ang="0">
                  <a:pos x="T0" y="T1"/>
                </a:cxn>
                <a:cxn ang="0">
                  <a:pos x="T2" y="T3"/>
                </a:cxn>
                <a:cxn ang="0">
                  <a:pos x="T4" y="T5"/>
                </a:cxn>
                <a:cxn ang="0">
                  <a:pos x="T6" y="T7"/>
                </a:cxn>
                <a:cxn ang="0">
                  <a:pos x="T8" y="T9"/>
                </a:cxn>
                <a:cxn ang="0">
                  <a:pos x="T10" y="T11"/>
                </a:cxn>
              </a:cxnLst>
              <a:rect l="0" t="0" r="r" b="b"/>
              <a:pathLst>
                <a:path w="188" h="61">
                  <a:moveTo>
                    <a:pt x="187" y="21"/>
                  </a:moveTo>
                  <a:cubicBezTo>
                    <a:pt x="187" y="21"/>
                    <a:pt x="188" y="61"/>
                    <a:pt x="96" y="61"/>
                  </a:cubicBezTo>
                  <a:cubicBezTo>
                    <a:pt x="4" y="61"/>
                    <a:pt x="0" y="21"/>
                    <a:pt x="0" y="21"/>
                  </a:cubicBezTo>
                  <a:cubicBezTo>
                    <a:pt x="0" y="0"/>
                    <a:pt x="0" y="0"/>
                    <a:pt x="0" y="0"/>
                  </a:cubicBezTo>
                  <a:cubicBezTo>
                    <a:pt x="83" y="22"/>
                    <a:pt x="187" y="0"/>
                    <a:pt x="187" y="0"/>
                  </a:cubicBezTo>
                  <a:lnTo>
                    <a:pt x="187" y="2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3" name="Freeform 15"/>
            <p:cNvSpPr/>
            <p:nvPr>
              <p:custDataLst>
                <p:tags r:id="rId20"/>
              </p:custDataLst>
            </p:nvPr>
          </p:nvSpPr>
          <p:spPr bwMode="auto">
            <a:xfrm>
              <a:off x="5000626" y="4038749"/>
              <a:ext cx="896938" cy="677863"/>
            </a:xfrm>
            <a:custGeom>
              <a:avLst/>
              <a:gdLst>
                <a:gd name="T0" fmla="*/ 565 w 565"/>
                <a:gd name="T1" fmla="*/ 51 h 427"/>
                <a:gd name="T2" fmla="*/ 564 w 565"/>
                <a:gd name="T3" fmla="*/ 427 h 427"/>
                <a:gd name="T4" fmla="*/ 341 w 565"/>
                <a:gd name="T5" fmla="*/ 427 h 427"/>
                <a:gd name="T6" fmla="*/ 341 w 565"/>
                <a:gd name="T7" fmla="*/ 173 h 427"/>
                <a:gd name="T8" fmla="*/ 0 w 565"/>
                <a:gd name="T9" fmla="*/ 2 h 427"/>
                <a:gd name="T10" fmla="*/ 464 w 565"/>
                <a:gd name="T11" fmla="*/ 0 h 427"/>
                <a:gd name="T12" fmla="*/ 565 w 565"/>
                <a:gd name="T13" fmla="*/ 51 h 427"/>
              </a:gdLst>
              <a:ahLst/>
              <a:cxnLst>
                <a:cxn ang="0">
                  <a:pos x="T0" y="T1"/>
                </a:cxn>
                <a:cxn ang="0">
                  <a:pos x="T2" y="T3"/>
                </a:cxn>
                <a:cxn ang="0">
                  <a:pos x="T4" y="T5"/>
                </a:cxn>
                <a:cxn ang="0">
                  <a:pos x="T6" y="T7"/>
                </a:cxn>
                <a:cxn ang="0">
                  <a:pos x="T8" y="T9"/>
                </a:cxn>
                <a:cxn ang="0">
                  <a:pos x="T10" y="T11"/>
                </a:cxn>
                <a:cxn ang="0">
                  <a:pos x="T12" y="T13"/>
                </a:cxn>
              </a:cxnLst>
              <a:rect l="0" t="0" r="r" b="b"/>
              <a:pathLst>
                <a:path w="565" h="427">
                  <a:moveTo>
                    <a:pt x="565" y="51"/>
                  </a:moveTo>
                  <a:lnTo>
                    <a:pt x="564" y="427"/>
                  </a:lnTo>
                  <a:lnTo>
                    <a:pt x="341" y="427"/>
                  </a:lnTo>
                  <a:lnTo>
                    <a:pt x="341" y="173"/>
                  </a:lnTo>
                  <a:lnTo>
                    <a:pt x="0" y="2"/>
                  </a:lnTo>
                  <a:lnTo>
                    <a:pt x="464" y="0"/>
                  </a:lnTo>
                  <a:lnTo>
                    <a:pt x="565" y="51"/>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4" name="Freeform 16"/>
            <p:cNvSpPr/>
            <p:nvPr>
              <p:custDataLst>
                <p:tags r:id="rId21"/>
              </p:custDataLst>
            </p:nvPr>
          </p:nvSpPr>
          <p:spPr bwMode="auto">
            <a:xfrm>
              <a:off x="5197476" y="3432324"/>
              <a:ext cx="1890713" cy="277813"/>
            </a:xfrm>
            <a:custGeom>
              <a:avLst/>
              <a:gdLst>
                <a:gd name="T0" fmla="*/ 0 w 1191"/>
                <a:gd name="T1" fmla="*/ 175 h 175"/>
                <a:gd name="T2" fmla="*/ 510 w 1191"/>
                <a:gd name="T3" fmla="*/ 0 h 175"/>
                <a:gd name="T4" fmla="*/ 1191 w 1191"/>
                <a:gd name="T5" fmla="*/ 2 h 175"/>
                <a:gd name="T6" fmla="*/ 694 w 1191"/>
                <a:gd name="T7" fmla="*/ 172 h 175"/>
                <a:gd name="T8" fmla="*/ 0 w 1191"/>
                <a:gd name="T9" fmla="*/ 175 h 175"/>
              </a:gdLst>
              <a:ahLst/>
              <a:cxnLst>
                <a:cxn ang="0">
                  <a:pos x="T0" y="T1"/>
                </a:cxn>
                <a:cxn ang="0">
                  <a:pos x="T2" y="T3"/>
                </a:cxn>
                <a:cxn ang="0">
                  <a:pos x="T4" y="T5"/>
                </a:cxn>
                <a:cxn ang="0">
                  <a:pos x="T6" y="T7"/>
                </a:cxn>
                <a:cxn ang="0">
                  <a:pos x="T8" y="T9"/>
                </a:cxn>
              </a:cxnLst>
              <a:rect l="0" t="0" r="r" b="b"/>
              <a:pathLst>
                <a:path w="1191" h="175">
                  <a:moveTo>
                    <a:pt x="0" y="175"/>
                  </a:moveTo>
                  <a:lnTo>
                    <a:pt x="510" y="0"/>
                  </a:lnTo>
                  <a:lnTo>
                    <a:pt x="1191" y="2"/>
                  </a:lnTo>
                  <a:lnTo>
                    <a:pt x="694" y="172"/>
                  </a:lnTo>
                  <a:lnTo>
                    <a:pt x="0" y="175"/>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5" name="Freeform 17"/>
            <p:cNvSpPr/>
            <p:nvPr>
              <p:custDataLst>
                <p:tags r:id="rId22"/>
              </p:custDataLst>
            </p:nvPr>
          </p:nvSpPr>
          <p:spPr bwMode="auto">
            <a:xfrm>
              <a:off x="5197476" y="3432324"/>
              <a:ext cx="1890713" cy="277813"/>
            </a:xfrm>
            <a:custGeom>
              <a:avLst/>
              <a:gdLst>
                <a:gd name="T0" fmla="*/ 0 w 1191"/>
                <a:gd name="T1" fmla="*/ 175 h 175"/>
                <a:gd name="T2" fmla="*/ 510 w 1191"/>
                <a:gd name="T3" fmla="*/ 0 h 175"/>
                <a:gd name="T4" fmla="*/ 1191 w 1191"/>
                <a:gd name="T5" fmla="*/ 2 h 175"/>
                <a:gd name="T6" fmla="*/ 694 w 1191"/>
                <a:gd name="T7" fmla="*/ 172 h 175"/>
              </a:gdLst>
              <a:ahLst/>
              <a:cxnLst>
                <a:cxn ang="0">
                  <a:pos x="T0" y="T1"/>
                </a:cxn>
                <a:cxn ang="0">
                  <a:pos x="T2" y="T3"/>
                </a:cxn>
                <a:cxn ang="0">
                  <a:pos x="T4" y="T5"/>
                </a:cxn>
                <a:cxn ang="0">
                  <a:pos x="T6" y="T7"/>
                </a:cxn>
              </a:cxnLst>
              <a:rect l="0" t="0" r="r" b="b"/>
              <a:pathLst>
                <a:path w="1191" h="175">
                  <a:moveTo>
                    <a:pt x="0" y="175"/>
                  </a:moveTo>
                  <a:lnTo>
                    <a:pt x="510" y="0"/>
                  </a:lnTo>
                  <a:lnTo>
                    <a:pt x="1191" y="2"/>
                  </a:lnTo>
                  <a:lnTo>
                    <a:pt x="694" y="1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6" name="Freeform 18"/>
            <p:cNvSpPr/>
            <p:nvPr>
              <p:custDataLst>
                <p:tags r:id="rId23"/>
              </p:custDataLst>
            </p:nvPr>
          </p:nvSpPr>
          <p:spPr bwMode="auto">
            <a:xfrm>
              <a:off x="4311651" y="3538687"/>
              <a:ext cx="2833688" cy="682625"/>
            </a:xfrm>
            <a:custGeom>
              <a:avLst/>
              <a:gdLst>
                <a:gd name="T0" fmla="*/ 0 w 1785"/>
                <a:gd name="T1" fmla="*/ 216 h 430"/>
                <a:gd name="T2" fmla="*/ 446 w 1785"/>
                <a:gd name="T3" fmla="*/ 0 h 430"/>
                <a:gd name="T4" fmla="*/ 446 w 1785"/>
                <a:gd name="T5" fmla="*/ 108 h 430"/>
                <a:gd name="T6" fmla="*/ 1785 w 1785"/>
                <a:gd name="T7" fmla="*/ 104 h 430"/>
                <a:gd name="T8" fmla="*/ 1785 w 1785"/>
                <a:gd name="T9" fmla="*/ 326 h 430"/>
                <a:gd name="T10" fmla="*/ 447 w 1785"/>
                <a:gd name="T11" fmla="*/ 330 h 430"/>
                <a:gd name="T12" fmla="*/ 449 w 1785"/>
                <a:gd name="T13" fmla="*/ 430 h 430"/>
                <a:gd name="T14" fmla="*/ 0 w 1785"/>
                <a:gd name="T15" fmla="*/ 216 h 4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5" h="430">
                  <a:moveTo>
                    <a:pt x="0" y="216"/>
                  </a:moveTo>
                  <a:lnTo>
                    <a:pt x="446" y="0"/>
                  </a:lnTo>
                  <a:lnTo>
                    <a:pt x="446" y="108"/>
                  </a:lnTo>
                  <a:lnTo>
                    <a:pt x="1785" y="104"/>
                  </a:lnTo>
                  <a:lnTo>
                    <a:pt x="1785" y="326"/>
                  </a:lnTo>
                  <a:lnTo>
                    <a:pt x="447" y="330"/>
                  </a:lnTo>
                  <a:lnTo>
                    <a:pt x="449" y="430"/>
                  </a:lnTo>
                  <a:lnTo>
                    <a:pt x="0" y="216"/>
                  </a:ln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7" name="Freeform 19"/>
            <p:cNvSpPr/>
            <p:nvPr>
              <p:custDataLst>
                <p:tags r:id="rId24"/>
              </p:custDataLst>
            </p:nvPr>
          </p:nvSpPr>
          <p:spPr bwMode="auto">
            <a:xfrm>
              <a:off x="7870826" y="6042174"/>
              <a:ext cx="284163" cy="277813"/>
            </a:xfrm>
            <a:custGeom>
              <a:avLst/>
              <a:gdLst>
                <a:gd name="T0" fmla="*/ 0 w 132"/>
                <a:gd name="T1" fmla="*/ 82 h 130"/>
                <a:gd name="T2" fmla="*/ 66 w 132"/>
                <a:gd name="T3" fmla="*/ 124 h 130"/>
                <a:gd name="T4" fmla="*/ 132 w 132"/>
                <a:gd name="T5" fmla="*/ 82 h 130"/>
                <a:gd name="T6" fmla="*/ 132 w 132"/>
                <a:gd name="T7" fmla="*/ 0 h 130"/>
                <a:gd name="T8" fmla="*/ 0 w 132"/>
                <a:gd name="T9" fmla="*/ 0 h 130"/>
                <a:gd name="T10" fmla="*/ 0 w 132"/>
                <a:gd name="T11" fmla="*/ 82 h 130"/>
              </a:gdLst>
              <a:ahLst/>
              <a:cxnLst>
                <a:cxn ang="0">
                  <a:pos x="T0" y="T1"/>
                </a:cxn>
                <a:cxn ang="0">
                  <a:pos x="T2" y="T3"/>
                </a:cxn>
                <a:cxn ang="0">
                  <a:pos x="T4" y="T5"/>
                </a:cxn>
                <a:cxn ang="0">
                  <a:pos x="T6" y="T7"/>
                </a:cxn>
                <a:cxn ang="0">
                  <a:pos x="T8" y="T9"/>
                </a:cxn>
                <a:cxn ang="0">
                  <a:pos x="T10" y="T11"/>
                </a:cxn>
              </a:cxnLst>
              <a:rect l="0" t="0" r="r" b="b"/>
              <a:pathLst>
                <a:path w="132" h="130">
                  <a:moveTo>
                    <a:pt x="0" y="82"/>
                  </a:moveTo>
                  <a:cubicBezTo>
                    <a:pt x="24" y="130"/>
                    <a:pt x="66" y="124"/>
                    <a:pt x="66" y="124"/>
                  </a:cubicBezTo>
                  <a:cubicBezTo>
                    <a:pt x="117" y="129"/>
                    <a:pt x="132" y="82"/>
                    <a:pt x="132" y="82"/>
                  </a:cubicBezTo>
                  <a:cubicBezTo>
                    <a:pt x="132" y="0"/>
                    <a:pt x="132" y="0"/>
                    <a:pt x="132" y="0"/>
                  </a:cubicBezTo>
                  <a:cubicBezTo>
                    <a:pt x="0" y="0"/>
                    <a:pt x="0" y="0"/>
                    <a:pt x="0" y="0"/>
                  </a:cubicBezTo>
                  <a:lnTo>
                    <a:pt x="0" y="82"/>
                  </a:lnTo>
                  <a:close/>
                </a:path>
              </a:pathLst>
            </a:custGeom>
            <a:solidFill>
              <a:srgbClr val="8787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8" name="Freeform 20"/>
            <p:cNvSpPr/>
            <p:nvPr>
              <p:custDataLst>
                <p:tags r:id="rId25"/>
              </p:custDataLst>
            </p:nvPr>
          </p:nvSpPr>
          <p:spPr bwMode="auto">
            <a:xfrm>
              <a:off x="7958138" y="6324749"/>
              <a:ext cx="109538" cy="58738"/>
            </a:xfrm>
            <a:custGeom>
              <a:avLst/>
              <a:gdLst>
                <a:gd name="T0" fmla="*/ 0 w 51"/>
                <a:gd name="T1" fmla="*/ 10 h 27"/>
                <a:gd name="T2" fmla="*/ 26 w 51"/>
                <a:gd name="T3" fmla="*/ 27 h 27"/>
                <a:gd name="T4" fmla="*/ 51 w 51"/>
                <a:gd name="T5" fmla="*/ 10 h 27"/>
                <a:gd name="T6" fmla="*/ 51 w 51"/>
                <a:gd name="T7" fmla="*/ 0 h 27"/>
                <a:gd name="T8" fmla="*/ 0 w 51"/>
                <a:gd name="T9" fmla="*/ 0 h 27"/>
                <a:gd name="T10" fmla="*/ 0 w 51"/>
                <a:gd name="T11" fmla="*/ 10 h 27"/>
              </a:gdLst>
              <a:ahLst/>
              <a:cxnLst>
                <a:cxn ang="0">
                  <a:pos x="T0" y="T1"/>
                </a:cxn>
                <a:cxn ang="0">
                  <a:pos x="T2" y="T3"/>
                </a:cxn>
                <a:cxn ang="0">
                  <a:pos x="T4" y="T5"/>
                </a:cxn>
                <a:cxn ang="0">
                  <a:pos x="T6" y="T7"/>
                </a:cxn>
                <a:cxn ang="0">
                  <a:pos x="T8" y="T9"/>
                </a:cxn>
                <a:cxn ang="0">
                  <a:pos x="T10" y="T11"/>
                </a:cxn>
              </a:cxnLst>
              <a:rect l="0" t="0" r="r" b="b"/>
              <a:pathLst>
                <a:path w="51" h="27">
                  <a:moveTo>
                    <a:pt x="0" y="10"/>
                  </a:moveTo>
                  <a:cubicBezTo>
                    <a:pt x="0" y="10"/>
                    <a:pt x="0" y="27"/>
                    <a:pt x="26" y="27"/>
                  </a:cubicBezTo>
                  <a:cubicBezTo>
                    <a:pt x="51" y="27"/>
                    <a:pt x="51" y="10"/>
                    <a:pt x="51" y="10"/>
                  </a:cubicBezTo>
                  <a:cubicBezTo>
                    <a:pt x="51" y="0"/>
                    <a:pt x="51" y="0"/>
                    <a:pt x="51" y="0"/>
                  </a:cubicBezTo>
                  <a:cubicBezTo>
                    <a:pt x="51" y="0"/>
                    <a:pt x="22" y="10"/>
                    <a:pt x="0" y="0"/>
                  </a:cubicBezTo>
                  <a:lnTo>
                    <a:pt x="0" y="10"/>
                  </a:ln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19" name="Freeform 21"/>
            <p:cNvSpPr/>
            <p:nvPr>
              <p:custDataLst>
                <p:tags r:id="rId26"/>
              </p:custDataLst>
            </p:nvPr>
          </p:nvSpPr>
          <p:spPr bwMode="auto">
            <a:xfrm>
              <a:off x="7907338" y="5783412"/>
              <a:ext cx="50800" cy="234950"/>
            </a:xfrm>
            <a:custGeom>
              <a:avLst/>
              <a:gdLst>
                <a:gd name="T0" fmla="*/ 0 w 24"/>
                <a:gd name="T1" fmla="*/ 109 h 109"/>
                <a:gd name="T2" fmla="*/ 0 w 24"/>
                <a:gd name="T3" fmla="*/ 12 h 109"/>
                <a:gd name="T4" fmla="*/ 24 w 24"/>
                <a:gd name="T5" fmla="*/ 12 h 109"/>
                <a:gd name="T6" fmla="*/ 24 w 24"/>
                <a:gd name="T7" fmla="*/ 109 h 109"/>
                <a:gd name="T8" fmla="*/ 0 w 24"/>
                <a:gd name="T9" fmla="*/ 109 h 109"/>
              </a:gdLst>
              <a:ahLst/>
              <a:cxnLst>
                <a:cxn ang="0">
                  <a:pos x="T0" y="T1"/>
                </a:cxn>
                <a:cxn ang="0">
                  <a:pos x="T2" y="T3"/>
                </a:cxn>
                <a:cxn ang="0">
                  <a:pos x="T4" y="T5"/>
                </a:cxn>
                <a:cxn ang="0">
                  <a:pos x="T6" y="T7"/>
                </a:cxn>
                <a:cxn ang="0">
                  <a:pos x="T8" y="T9"/>
                </a:cxn>
              </a:cxnLst>
              <a:rect l="0" t="0" r="r" b="b"/>
              <a:pathLst>
                <a:path w="24" h="109">
                  <a:moveTo>
                    <a:pt x="0" y="109"/>
                  </a:moveTo>
                  <a:cubicBezTo>
                    <a:pt x="0" y="12"/>
                    <a:pt x="0" y="12"/>
                    <a:pt x="0" y="12"/>
                  </a:cubicBezTo>
                  <a:cubicBezTo>
                    <a:pt x="0" y="12"/>
                    <a:pt x="14" y="0"/>
                    <a:pt x="24" y="12"/>
                  </a:cubicBezTo>
                  <a:cubicBezTo>
                    <a:pt x="24" y="109"/>
                    <a:pt x="24" y="109"/>
                    <a:pt x="24" y="109"/>
                  </a:cubicBezTo>
                  <a:lnTo>
                    <a:pt x="0" y="109"/>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20" name="Freeform 22"/>
            <p:cNvSpPr/>
            <p:nvPr>
              <p:custDataLst>
                <p:tags r:id="rId27"/>
              </p:custDataLst>
            </p:nvPr>
          </p:nvSpPr>
          <p:spPr bwMode="auto">
            <a:xfrm>
              <a:off x="8067676" y="5783412"/>
              <a:ext cx="50800" cy="231775"/>
            </a:xfrm>
            <a:custGeom>
              <a:avLst/>
              <a:gdLst>
                <a:gd name="T0" fmla="*/ 0 w 23"/>
                <a:gd name="T1" fmla="*/ 108 h 108"/>
                <a:gd name="T2" fmla="*/ 0 w 23"/>
                <a:gd name="T3" fmla="*/ 11 h 108"/>
                <a:gd name="T4" fmla="*/ 23 w 23"/>
                <a:gd name="T5" fmla="*/ 11 h 108"/>
                <a:gd name="T6" fmla="*/ 23 w 23"/>
                <a:gd name="T7" fmla="*/ 108 h 108"/>
                <a:gd name="T8" fmla="*/ 0 w 23"/>
                <a:gd name="T9" fmla="*/ 108 h 108"/>
              </a:gdLst>
              <a:ahLst/>
              <a:cxnLst>
                <a:cxn ang="0">
                  <a:pos x="T0" y="T1"/>
                </a:cxn>
                <a:cxn ang="0">
                  <a:pos x="T2" y="T3"/>
                </a:cxn>
                <a:cxn ang="0">
                  <a:pos x="T4" y="T5"/>
                </a:cxn>
                <a:cxn ang="0">
                  <a:pos x="T6" y="T7"/>
                </a:cxn>
                <a:cxn ang="0">
                  <a:pos x="T8" y="T9"/>
                </a:cxn>
              </a:cxnLst>
              <a:rect l="0" t="0" r="r" b="b"/>
              <a:pathLst>
                <a:path w="23" h="108">
                  <a:moveTo>
                    <a:pt x="0" y="108"/>
                  </a:moveTo>
                  <a:cubicBezTo>
                    <a:pt x="0" y="11"/>
                    <a:pt x="0" y="11"/>
                    <a:pt x="0" y="11"/>
                  </a:cubicBezTo>
                  <a:cubicBezTo>
                    <a:pt x="0" y="11"/>
                    <a:pt x="13" y="0"/>
                    <a:pt x="23" y="11"/>
                  </a:cubicBezTo>
                  <a:cubicBezTo>
                    <a:pt x="23" y="108"/>
                    <a:pt x="23" y="108"/>
                    <a:pt x="23" y="108"/>
                  </a:cubicBezTo>
                  <a:lnTo>
                    <a:pt x="0" y="108"/>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21" name="Freeform 23"/>
            <p:cNvSpPr/>
            <p:nvPr>
              <p:custDataLst>
                <p:tags r:id="rId28"/>
              </p:custDataLst>
            </p:nvPr>
          </p:nvSpPr>
          <p:spPr bwMode="auto">
            <a:xfrm>
              <a:off x="7986713" y="5889774"/>
              <a:ext cx="50800" cy="125413"/>
            </a:xfrm>
            <a:custGeom>
              <a:avLst/>
              <a:gdLst>
                <a:gd name="T0" fmla="*/ 0 w 24"/>
                <a:gd name="T1" fmla="*/ 59 h 59"/>
                <a:gd name="T2" fmla="*/ 0 w 24"/>
                <a:gd name="T3" fmla="*/ 6 h 59"/>
                <a:gd name="T4" fmla="*/ 24 w 24"/>
                <a:gd name="T5" fmla="*/ 6 h 59"/>
                <a:gd name="T6" fmla="*/ 24 w 24"/>
                <a:gd name="T7" fmla="*/ 59 h 59"/>
                <a:gd name="T8" fmla="*/ 0 w 24"/>
                <a:gd name="T9" fmla="*/ 59 h 59"/>
              </a:gdLst>
              <a:ahLst/>
              <a:cxnLst>
                <a:cxn ang="0">
                  <a:pos x="T0" y="T1"/>
                </a:cxn>
                <a:cxn ang="0">
                  <a:pos x="T2" y="T3"/>
                </a:cxn>
                <a:cxn ang="0">
                  <a:pos x="T4" y="T5"/>
                </a:cxn>
                <a:cxn ang="0">
                  <a:pos x="T6" y="T7"/>
                </a:cxn>
                <a:cxn ang="0">
                  <a:pos x="T8" y="T9"/>
                </a:cxn>
              </a:cxnLst>
              <a:rect l="0" t="0" r="r" b="b"/>
              <a:pathLst>
                <a:path w="24" h="59">
                  <a:moveTo>
                    <a:pt x="0" y="59"/>
                  </a:moveTo>
                  <a:cubicBezTo>
                    <a:pt x="0" y="6"/>
                    <a:pt x="0" y="6"/>
                    <a:pt x="0" y="6"/>
                  </a:cubicBezTo>
                  <a:cubicBezTo>
                    <a:pt x="0" y="6"/>
                    <a:pt x="14" y="0"/>
                    <a:pt x="24" y="6"/>
                  </a:cubicBezTo>
                  <a:cubicBezTo>
                    <a:pt x="24" y="59"/>
                    <a:pt x="24" y="59"/>
                    <a:pt x="24" y="59"/>
                  </a:cubicBezTo>
                  <a:lnTo>
                    <a:pt x="0" y="59"/>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22" name="Freeform 24"/>
            <p:cNvSpPr/>
            <p:nvPr>
              <p:custDataLst>
                <p:tags r:id="rId29"/>
              </p:custDataLst>
            </p:nvPr>
          </p:nvSpPr>
          <p:spPr bwMode="auto">
            <a:xfrm>
              <a:off x="4094163" y="6026299"/>
              <a:ext cx="3924300" cy="1374775"/>
            </a:xfrm>
            <a:custGeom>
              <a:avLst/>
              <a:gdLst>
                <a:gd name="T0" fmla="*/ 917 w 1823"/>
                <a:gd name="T1" fmla="*/ 0 h 640"/>
                <a:gd name="T2" fmla="*/ 917 w 1823"/>
                <a:gd name="T3" fmla="*/ 86 h 640"/>
                <a:gd name="T4" fmla="*/ 36 w 1823"/>
                <a:gd name="T5" fmla="*/ 86 h 640"/>
                <a:gd name="T6" fmla="*/ 0 w 1823"/>
                <a:gd name="T7" fmla="*/ 143 h 640"/>
                <a:gd name="T8" fmla="*/ 0 w 1823"/>
                <a:gd name="T9" fmla="*/ 583 h 640"/>
                <a:gd name="T10" fmla="*/ 36 w 1823"/>
                <a:gd name="T11" fmla="*/ 640 h 640"/>
                <a:gd name="T12" fmla="*/ 1786 w 1823"/>
                <a:gd name="T13" fmla="*/ 640 h 640"/>
                <a:gd name="T14" fmla="*/ 1823 w 1823"/>
                <a:gd name="T15" fmla="*/ 583 h 640"/>
                <a:gd name="T16" fmla="*/ 1823 w 1823"/>
                <a:gd name="T17" fmla="*/ 496 h 640"/>
                <a:gd name="T18" fmla="*/ 1823 w 1823"/>
                <a:gd name="T19" fmla="*/ 20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3" h="640">
                  <a:moveTo>
                    <a:pt x="917" y="0"/>
                  </a:moveTo>
                  <a:cubicBezTo>
                    <a:pt x="917" y="86"/>
                    <a:pt x="917" y="86"/>
                    <a:pt x="917" y="86"/>
                  </a:cubicBezTo>
                  <a:cubicBezTo>
                    <a:pt x="36" y="86"/>
                    <a:pt x="36" y="86"/>
                    <a:pt x="36" y="86"/>
                  </a:cubicBezTo>
                  <a:cubicBezTo>
                    <a:pt x="16" y="86"/>
                    <a:pt x="0" y="112"/>
                    <a:pt x="0" y="143"/>
                  </a:cubicBezTo>
                  <a:cubicBezTo>
                    <a:pt x="0" y="583"/>
                    <a:pt x="0" y="583"/>
                    <a:pt x="0" y="583"/>
                  </a:cubicBezTo>
                  <a:cubicBezTo>
                    <a:pt x="0" y="614"/>
                    <a:pt x="16" y="640"/>
                    <a:pt x="36" y="640"/>
                  </a:cubicBezTo>
                  <a:cubicBezTo>
                    <a:pt x="1786" y="640"/>
                    <a:pt x="1786" y="640"/>
                    <a:pt x="1786" y="640"/>
                  </a:cubicBezTo>
                  <a:cubicBezTo>
                    <a:pt x="1806" y="640"/>
                    <a:pt x="1823" y="614"/>
                    <a:pt x="1823" y="583"/>
                  </a:cubicBezTo>
                  <a:cubicBezTo>
                    <a:pt x="1823" y="496"/>
                    <a:pt x="1823" y="496"/>
                    <a:pt x="1823" y="496"/>
                  </a:cubicBezTo>
                  <a:cubicBezTo>
                    <a:pt x="1823" y="201"/>
                    <a:pt x="1823" y="201"/>
                    <a:pt x="1823" y="201"/>
                  </a:cubicBezTo>
                </a:path>
              </a:pathLst>
            </a:custGeom>
            <a:noFill/>
            <a:ln w="31750" cap="rnd">
              <a:solidFill>
                <a:srgbClr val="878787"/>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23" name="文本框 22"/>
            <p:cNvSpPr txBox="1"/>
            <p:nvPr>
              <p:custDataLst>
                <p:tags r:id="rId30"/>
              </p:custDataLst>
            </p:nvPr>
          </p:nvSpPr>
          <p:spPr>
            <a:xfrm>
              <a:off x="5804976" y="1863802"/>
              <a:ext cx="562610" cy="368300"/>
            </a:xfrm>
            <a:prstGeom prst="rect">
              <a:avLst/>
            </a:prstGeom>
            <a:noFill/>
          </p:spPr>
          <p:txBody>
            <a:bodyPr wrap="none" rtlCol="0">
              <a:spAutoFit/>
            </a:bodyPr>
            <a:lstStyle/>
            <a:p>
              <a:pPr algn="ctr"/>
              <a:r>
                <a:rPr lang="en-US" altLang="zh-CN" dirty="0">
                  <a:solidFill>
                    <a:schemeClr val="dk1">
                      <a:lumMod val="85000"/>
                      <a:lumOff val="15000"/>
                    </a:schemeClr>
                  </a:solidFill>
                  <a:latin typeface="思源黑体 CN Medium" panose="020B0600000000000000" pitchFamily="34" charset="-122"/>
                  <a:ea typeface="思源黑体 CN Medium" panose="020B0600000000000000" pitchFamily="34" charset="-122"/>
                  <a:cs typeface="+mn-ea"/>
                  <a:sym typeface="+mn-lt"/>
                </a:rPr>
                <a:t> 01</a:t>
              </a:r>
            </a:p>
          </p:txBody>
        </p:sp>
        <p:sp>
          <p:nvSpPr>
            <p:cNvPr id="24" name="文本框 23"/>
            <p:cNvSpPr txBox="1"/>
            <p:nvPr>
              <p:custDataLst>
                <p:tags r:id="rId31"/>
              </p:custDataLst>
            </p:nvPr>
          </p:nvSpPr>
          <p:spPr>
            <a:xfrm>
              <a:off x="5804976" y="2480103"/>
              <a:ext cx="562610" cy="368300"/>
            </a:xfrm>
            <a:prstGeom prst="rect">
              <a:avLst/>
            </a:prstGeom>
            <a:noFill/>
          </p:spPr>
          <p:txBody>
            <a:bodyPr wrap="none" rtlCol="0">
              <a:spAutoFit/>
            </a:bodyPr>
            <a:lstStyle/>
            <a:p>
              <a:pPr algn="ctr"/>
              <a:r>
                <a:rPr lang="en-US" altLang="zh-CN" dirty="0">
                  <a:solidFill>
                    <a:schemeClr val="lt1"/>
                  </a:solidFill>
                  <a:latin typeface="思源黑体 CN Medium" panose="020B0600000000000000" pitchFamily="34" charset="-122"/>
                  <a:ea typeface="思源黑体 CN Medium" panose="020B0600000000000000" pitchFamily="34" charset="-122"/>
                  <a:cs typeface="+mn-ea"/>
                  <a:sym typeface="+mn-lt"/>
                </a:rPr>
                <a:t> 02</a:t>
              </a:r>
            </a:p>
          </p:txBody>
        </p:sp>
        <p:sp>
          <p:nvSpPr>
            <p:cNvPr id="25" name="文本框 24"/>
            <p:cNvSpPr txBox="1"/>
            <p:nvPr>
              <p:custDataLst>
                <p:tags r:id="rId32"/>
              </p:custDataLst>
            </p:nvPr>
          </p:nvSpPr>
          <p:spPr>
            <a:xfrm>
              <a:off x="5804976" y="3075345"/>
              <a:ext cx="562610" cy="368300"/>
            </a:xfrm>
            <a:prstGeom prst="rect">
              <a:avLst/>
            </a:prstGeom>
            <a:noFill/>
          </p:spPr>
          <p:txBody>
            <a:bodyPr wrap="none" rtlCol="0">
              <a:spAutoFit/>
            </a:bodyPr>
            <a:lstStyle/>
            <a:p>
              <a:pPr algn="ctr"/>
              <a:r>
                <a:rPr lang="en-US" altLang="zh-CN" dirty="0">
                  <a:solidFill>
                    <a:schemeClr val="lt1"/>
                  </a:solidFill>
                  <a:latin typeface="思源黑体 CN Medium" panose="020B0600000000000000" pitchFamily="34" charset="-122"/>
                  <a:ea typeface="思源黑体 CN Medium" panose="020B0600000000000000" pitchFamily="34" charset="-122"/>
                  <a:cs typeface="+mn-ea"/>
                  <a:sym typeface="+mn-lt"/>
                </a:rPr>
                <a:t> 03</a:t>
              </a:r>
            </a:p>
          </p:txBody>
        </p:sp>
        <p:sp>
          <p:nvSpPr>
            <p:cNvPr id="26" name="文本框 25"/>
            <p:cNvSpPr txBox="1"/>
            <p:nvPr>
              <p:custDataLst>
                <p:tags r:id="rId33"/>
              </p:custDataLst>
            </p:nvPr>
          </p:nvSpPr>
          <p:spPr>
            <a:xfrm>
              <a:off x="5804976" y="3701150"/>
              <a:ext cx="562610" cy="368300"/>
            </a:xfrm>
            <a:prstGeom prst="rect">
              <a:avLst/>
            </a:prstGeom>
            <a:noFill/>
          </p:spPr>
          <p:txBody>
            <a:bodyPr wrap="none" rtlCol="0">
              <a:spAutoFit/>
            </a:bodyPr>
            <a:lstStyle/>
            <a:p>
              <a:pPr algn="ctr"/>
              <a:r>
                <a:rPr lang="en-US" altLang="zh-CN" dirty="0">
                  <a:solidFill>
                    <a:schemeClr val="lt1"/>
                  </a:solidFill>
                  <a:latin typeface="思源黑体 CN Medium" panose="020B0600000000000000" pitchFamily="34" charset="-122"/>
                  <a:ea typeface="思源黑体 CN Medium" panose="020B0600000000000000" pitchFamily="34" charset="-122"/>
                  <a:cs typeface="+mn-ea"/>
                  <a:sym typeface="+mn-lt"/>
                </a:rPr>
                <a:t> 04</a:t>
              </a:r>
            </a:p>
          </p:txBody>
        </p:sp>
      </p:grpSp>
      <p:sp>
        <p:nvSpPr>
          <p:cNvPr id="30" name="Title 20"/>
          <p:cNvSpPr txBox="1"/>
          <p:nvPr>
            <p:custDataLst>
              <p:tags r:id="rId1"/>
            </p:custDataLst>
          </p:nvPr>
        </p:nvSpPr>
        <p:spPr bwMode="auto">
          <a:xfrm>
            <a:off x="990919" y="3581537"/>
            <a:ext cx="2947667" cy="22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457200">
              <a:defRPr sz="4300">
                <a:solidFill>
                  <a:schemeClr val="tx1"/>
                </a:solidFill>
                <a:latin typeface="Calibri" panose="020F0502020204030204" pitchFamily="34" charset="0"/>
                <a:ea typeface="MS PGothic" panose="020B0600070205080204" pitchFamily="34" charset="-128"/>
              </a:defRPr>
            </a:lvl1pPr>
            <a:lvl2pPr marL="742950" indent="-285750" defTabSz="457200">
              <a:defRPr sz="4300">
                <a:solidFill>
                  <a:schemeClr val="tx1"/>
                </a:solidFill>
                <a:latin typeface="Calibri" panose="020F0502020204030204" pitchFamily="34" charset="0"/>
                <a:ea typeface="MS PGothic" panose="020B0600070205080204" pitchFamily="34" charset="-128"/>
              </a:defRPr>
            </a:lvl2pPr>
            <a:lvl3pPr marL="1143000" indent="-228600" defTabSz="457200">
              <a:defRPr sz="4300">
                <a:solidFill>
                  <a:schemeClr val="tx1"/>
                </a:solidFill>
                <a:latin typeface="Calibri" panose="020F0502020204030204" pitchFamily="34" charset="0"/>
                <a:ea typeface="MS PGothic" panose="020B0600070205080204" pitchFamily="34" charset="-128"/>
              </a:defRPr>
            </a:lvl3pPr>
            <a:lvl4pPr marL="1600200" indent="-228600" defTabSz="457200">
              <a:defRPr sz="4300">
                <a:solidFill>
                  <a:schemeClr val="tx1"/>
                </a:solidFill>
                <a:latin typeface="Calibri" panose="020F0502020204030204" pitchFamily="34" charset="0"/>
                <a:ea typeface="MS PGothic" panose="020B0600070205080204" pitchFamily="34" charset="-128"/>
              </a:defRPr>
            </a:lvl4pPr>
            <a:lvl5pPr marL="2057400" indent="-228600" defTabSz="457200">
              <a:defRPr sz="4300">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9pPr>
          </a:lstStyle>
          <a:p>
            <a:pPr algn="r"/>
            <a:r>
              <a:rPr lang="zh-CN" altLang="en-US" sz="1800" b="1" dirty="0">
                <a:solidFill>
                  <a:schemeClr val="accent1"/>
                </a:solidFill>
                <a:latin typeface="思源黑体 CN Medium" panose="020B0600000000000000" pitchFamily="34" charset="-122"/>
                <a:ea typeface="思源黑体 CN Medium" panose="020B0600000000000000" pitchFamily="34" charset="-122"/>
                <a:cs typeface="+mn-ea"/>
                <a:sym typeface="+mn-lt"/>
              </a:rPr>
              <a:t>数据收集的监督措施和法院相关人员的隐私</a:t>
            </a:r>
          </a:p>
        </p:txBody>
      </p:sp>
      <p:sp>
        <p:nvSpPr>
          <p:cNvPr id="34" name="Title 20"/>
          <p:cNvSpPr txBox="1"/>
          <p:nvPr>
            <p:custDataLst>
              <p:tags r:id="rId2"/>
            </p:custDataLst>
          </p:nvPr>
        </p:nvSpPr>
        <p:spPr bwMode="auto">
          <a:xfrm>
            <a:off x="8155624" y="3204489"/>
            <a:ext cx="3455035" cy="127250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defTabSz="457200">
              <a:defRPr sz="4300">
                <a:solidFill>
                  <a:schemeClr val="tx1"/>
                </a:solidFill>
                <a:latin typeface="Calibri" panose="020F0502020204030204" pitchFamily="34" charset="0"/>
                <a:ea typeface="MS PGothic" panose="020B0600070205080204" pitchFamily="34" charset="-128"/>
              </a:defRPr>
            </a:lvl1pPr>
            <a:lvl2pPr marL="742950" indent="-285750" defTabSz="457200">
              <a:defRPr sz="4300">
                <a:solidFill>
                  <a:schemeClr val="tx1"/>
                </a:solidFill>
                <a:latin typeface="Calibri" panose="020F0502020204030204" pitchFamily="34" charset="0"/>
                <a:ea typeface="MS PGothic" panose="020B0600070205080204" pitchFamily="34" charset="-128"/>
              </a:defRPr>
            </a:lvl2pPr>
            <a:lvl3pPr marL="1143000" indent="-228600" defTabSz="457200">
              <a:defRPr sz="4300">
                <a:solidFill>
                  <a:schemeClr val="tx1"/>
                </a:solidFill>
                <a:latin typeface="Calibri" panose="020F0502020204030204" pitchFamily="34" charset="0"/>
                <a:ea typeface="MS PGothic" panose="020B0600070205080204" pitchFamily="34" charset="-128"/>
              </a:defRPr>
            </a:lvl3pPr>
            <a:lvl4pPr marL="1600200" indent="-228600" defTabSz="457200">
              <a:defRPr sz="4300">
                <a:solidFill>
                  <a:schemeClr val="tx1"/>
                </a:solidFill>
                <a:latin typeface="Calibri" panose="020F0502020204030204" pitchFamily="34" charset="0"/>
                <a:ea typeface="MS PGothic" panose="020B0600070205080204" pitchFamily="34" charset="-128"/>
              </a:defRPr>
            </a:lvl4pPr>
            <a:lvl5pPr marL="2057400" indent="-228600" defTabSz="457200">
              <a:defRPr sz="4300">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9pPr>
          </a:lstStyle>
          <a:p>
            <a:r>
              <a:rPr lang="zh-CN" altLang="en-US" sz="1800" b="1" dirty="0">
                <a:solidFill>
                  <a:schemeClr val="accent2"/>
                </a:solidFill>
                <a:latin typeface="思源黑体 CN Medium" panose="020B0600000000000000" pitchFamily="34" charset="-122"/>
                <a:ea typeface="思源黑体 CN Medium" panose="020B0600000000000000" pitchFamily="34" charset="-122"/>
                <a:cs typeface="+mn-ea"/>
                <a:sym typeface="+mn-lt"/>
              </a:rPr>
              <a:t>对公平性产生的新问题，以及对人权和其他基本价值的风险</a:t>
            </a:r>
          </a:p>
        </p:txBody>
      </p:sp>
      <p:grpSp>
        <p:nvGrpSpPr>
          <p:cNvPr id="35" name="PPT_4"/>
          <p:cNvGrpSpPr/>
          <p:nvPr/>
        </p:nvGrpSpPr>
        <p:grpSpPr>
          <a:xfrm>
            <a:off x="8154989" y="1763862"/>
            <a:ext cx="3210560" cy="1105535"/>
            <a:chOff x="7242555" y="4943106"/>
            <a:chExt cx="3210560" cy="1105535"/>
          </a:xfrm>
        </p:grpSpPr>
        <p:sp>
          <p:nvSpPr>
            <p:cNvPr id="36" name="Freeform 35"/>
            <p:cNvSpPr/>
            <p:nvPr>
              <p:custDataLst>
                <p:tags r:id="rId8"/>
              </p:custDataLst>
            </p:nvPr>
          </p:nvSpPr>
          <p:spPr bwMode="auto">
            <a:xfrm>
              <a:off x="7242555" y="5269237"/>
              <a:ext cx="1358900" cy="22225"/>
            </a:xfrm>
            <a:custGeom>
              <a:avLst/>
              <a:gdLst>
                <a:gd name="T0" fmla="*/ 626 w 632"/>
                <a:gd name="T1" fmla="*/ 0 h 10"/>
                <a:gd name="T2" fmla="*/ 632 w 632"/>
                <a:gd name="T3" fmla="*/ 5 h 10"/>
                <a:gd name="T4" fmla="*/ 626 w 632"/>
                <a:gd name="T5" fmla="*/ 10 h 10"/>
                <a:gd name="T6" fmla="*/ 5 w 632"/>
                <a:gd name="T7" fmla="*/ 10 h 10"/>
                <a:gd name="T8" fmla="*/ 0 w 632"/>
                <a:gd name="T9" fmla="*/ 5 h 10"/>
                <a:gd name="T10" fmla="*/ 5 w 632"/>
                <a:gd name="T11" fmla="*/ 0 h 10"/>
                <a:gd name="T12" fmla="*/ 626 w 63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2" h="10">
                  <a:moveTo>
                    <a:pt x="626" y="0"/>
                  </a:moveTo>
                  <a:cubicBezTo>
                    <a:pt x="629" y="0"/>
                    <a:pt x="632" y="2"/>
                    <a:pt x="632" y="5"/>
                  </a:cubicBezTo>
                  <a:cubicBezTo>
                    <a:pt x="632" y="8"/>
                    <a:pt x="629" y="10"/>
                    <a:pt x="626" y="10"/>
                  </a:cubicBezTo>
                  <a:cubicBezTo>
                    <a:pt x="5" y="10"/>
                    <a:pt x="5" y="10"/>
                    <a:pt x="5" y="10"/>
                  </a:cubicBezTo>
                  <a:cubicBezTo>
                    <a:pt x="2" y="10"/>
                    <a:pt x="0" y="8"/>
                    <a:pt x="0" y="5"/>
                  </a:cubicBezTo>
                  <a:cubicBezTo>
                    <a:pt x="0" y="2"/>
                    <a:pt x="2" y="0"/>
                    <a:pt x="5" y="0"/>
                  </a:cubicBezTo>
                  <a:cubicBezTo>
                    <a:pt x="626" y="0"/>
                    <a:pt x="626" y="0"/>
                    <a:pt x="626" y="0"/>
                  </a:cubicBezTo>
                  <a:close/>
                </a:path>
              </a:pathLst>
            </a:custGeom>
            <a:solidFill>
              <a:schemeClr val="accent4"/>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37" name="Title 20"/>
            <p:cNvSpPr txBox="1"/>
            <p:nvPr/>
          </p:nvSpPr>
          <p:spPr bwMode="auto">
            <a:xfrm>
              <a:off x="7243190" y="5273941"/>
              <a:ext cx="31019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457200">
                <a:defRPr sz="4300">
                  <a:solidFill>
                    <a:schemeClr val="tx1"/>
                  </a:solidFill>
                  <a:latin typeface="Calibri" panose="020F0502020204030204" pitchFamily="34" charset="0"/>
                  <a:ea typeface="MS PGothic" panose="020B0600070205080204" pitchFamily="34" charset="-128"/>
                </a:defRPr>
              </a:lvl1pPr>
              <a:lvl2pPr marL="742950" indent="-285750" defTabSz="457200">
                <a:defRPr sz="4300">
                  <a:solidFill>
                    <a:schemeClr val="tx1"/>
                  </a:solidFill>
                  <a:latin typeface="Calibri" panose="020F0502020204030204" pitchFamily="34" charset="0"/>
                  <a:ea typeface="MS PGothic" panose="020B0600070205080204" pitchFamily="34" charset="-128"/>
                </a:defRPr>
              </a:lvl2pPr>
              <a:lvl3pPr marL="1143000" indent="-228600" defTabSz="457200">
                <a:defRPr sz="4300">
                  <a:solidFill>
                    <a:schemeClr val="tx1"/>
                  </a:solidFill>
                  <a:latin typeface="Calibri" panose="020F0502020204030204" pitchFamily="34" charset="0"/>
                  <a:ea typeface="MS PGothic" panose="020B0600070205080204" pitchFamily="34" charset="-128"/>
                </a:defRPr>
              </a:lvl3pPr>
              <a:lvl4pPr marL="1600200" indent="-228600" defTabSz="457200">
                <a:defRPr sz="4300">
                  <a:solidFill>
                    <a:schemeClr val="tx1"/>
                  </a:solidFill>
                  <a:latin typeface="Calibri" panose="020F0502020204030204" pitchFamily="34" charset="0"/>
                  <a:ea typeface="MS PGothic" panose="020B0600070205080204" pitchFamily="34" charset="-128"/>
                </a:defRPr>
              </a:lvl4pPr>
              <a:lvl5pPr marL="2057400" indent="-228600" defTabSz="457200">
                <a:defRPr sz="4300">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9pPr>
            </a:lstStyle>
            <a:p>
              <a:pPr algn="just">
                <a:lnSpc>
                  <a:spcPct val="120000"/>
                </a:lnSpc>
              </a:pPr>
              <a:r>
                <a:rPr lang="zh-CN" altLang="en-US" sz="1400">
                  <a:solidFill>
                    <a:srgbClr val="000000"/>
                  </a:solidFill>
                  <a:latin typeface="思源黑体 CN Medium" panose="020B0600000000000000" pitchFamily="34" charset="-122"/>
                  <a:ea typeface="思源黑体 CN Medium" panose="020B0600000000000000" pitchFamily="34" charset="-122"/>
                  <a:cs typeface="+mn-ea"/>
                  <a:sym typeface="+mn-lt"/>
                </a:rPr>
                <a:t>基于人工智能的决策很容易出现不准确、带歧视性的结果，以及嵌入或插入式的偏见</a:t>
              </a:r>
            </a:p>
          </p:txBody>
        </p:sp>
        <p:sp>
          <p:nvSpPr>
            <p:cNvPr id="38" name="Title 20"/>
            <p:cNvSpPr txBox="1"/>
            <p:nvPr>
              <p:custDataLst>
                <p:tags r:id="rId9"/>
              </p:custDataLst>
            </p:nvPr>
          </p:nvSpPr>
          <p:spPr bwMode="auto">
            <a:xfrm>
              <a:off x="7243190" y="4943106"/>
              <a:ext cx="3209925" cy="32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defTabSz="457200">
                <a:defRPr sz="4300">
                  <a:solidFill>
                    <a:schemeClr val="tx1"/>
                  </a:solidFill>
                  <a:latin typeface="Calibri" panose="020F0502020204030204" pitchFamily="34" charset="0"/>
                  <a:ea typeface="MS PGothic" panose="020B0600070205080204" pitchFamily="34" charset="-128"/>
                </a:defRPr>
              </a:lvl1pPr>
              <a:lvl2pPr marL="742950" indent="-285750" defTabSz="457200">
                <a:defRPr sz="4300">
                  <a:solidFill>
                    <a:schemeClr val="tx1"/>
                  </a:solidFill>
                  <a:latin typeface="Calibri" panose="020F0502020204030204" pitchFamily="34" charset="0"/>
                  <a:ea typeface="MS PGothic" panose="020B0600070205080204" pitchFamily="34" charset="-128"/>
                </a:defRPr>
              </a:lvl2pPr>
              <a:lvl3pPr marL="1143000" indent="-228600" defTabSz="457200">
                <a:defRPr sz="4300">
                  <a:solidFill>
                    <a:schemeClr val="tx1"/>
                  </a:solidFill>
                  <a:latin typeface="Calibri" panose="020F0502020204030204" pitchFamily="34" charset="0"/>
                  <a:ea typeface="MS PGothic" panose="020B0600070205080204" pitchFamily="34" charset="-128"/>
                </a:defRPr>
              </a:lvl3pPr>
              <a:lvl4pPr marL="1600200" indent="-228600" defTabSz="457200">
                <a:defRPr sz="4300">
                  <a:solidFill>
                    <a:schemeClr val="tx1"/>
                  </a:solidFill>
                  <a:latin typeface="Calibri" panose="020F0502020204030204" pitchFamily="34" charset="0"/>
                  <a:ea typeface="MS PGothic" panose="020B0600070205080204" pitchFamily="34" charset="-128"/>
                </a:defRPr>
              </a:lvl4pPr>
              <a:lvl5pPr marL="2057400" indent="-228600" defTabSz="457200">
                <a:defRPr sz="4300">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9pPr>
            </a:lstStyle>
            <a:p>
              <a:r>
                <a:rPr lang="zh-CN" altLang="en-US" sz="1800" b="1" dirty="0">
                  <a:solidFill>
                    <a:schemeClr val="accent4">
                      <a:lumMod val="25000"/>
                    </a:schemeClr>
                  </a:solidFill>
                  <a:latin typeface="思源黑体 CN Medium" panose="020B0600000000000000" pitchFamily="34" charset="-122"/>
                  <a:ea typeface="思源黑体 CN Medium" panose="020B0600000000000000" pitchFamily="34" charset="-122"/>
                  <a:cs typeface="+mn-ea"/>
                  <a:sym typeface="+mn-lt"/>
                </a:rPr>
                <a:t>人工智能可能缺乏中立性</a:t>
              </a:r>
            </a:p>
          </p:txBody>
        </p:sp>
      </p:grpSp>
      <p:grpSp>
        <p:nvGrpSpPr>
          <p:cNvPr id="39" name="PPT_5"/>
          <p:cNvGrpSpPr/>
          <p:nvPr/>
        </p:nvGrpSpPr>
        <p:grpSpPr>
          <a:xfrm>
            <a:off x="1104751" y="2089902"/>
            <a:ext cx="2834005" cy="909503"/>
            <a:chOff x="2021205" y="4929761"/>
            <a:chExt cx="2834005" cy="909503"/>
          </a:xfrm>
        </p:grpSpPr>
        <p:sp>
          <p:nvSpPr>
            <p:cNvPr id="40" name="Freeform 32"/>
            <p:cNvSpPr/>
            <p:nvPr>
              <p:custDataLst>
                <p:tags r:id="rId6"/>
              </p:custDataLst>
            </p:nvPr>
          </p:nvSpPr>
          <p:spPr bwMode="auto">
            <a:xfrm>
              <a:off x="3481194" y="5269237"/>
              <a:ext cx="1357313" cy="22225"/>
            </a:xfrm>
            <a:custGeom>
              <a:avLst/>
              <a:gdLst>
                <a:gd name="T0" fmla="*/ 5 w 631"/>
                <a:gd name="T1" fmla="*/ 10 h 10"/>
                <a:gd name="T2" fmla="*/ 0 w 631"/>
                <a:gd name="T3" fmla="*/ 5 h 10"/>
                <a:gd name="T4" fmla="*/ 5 w 631"/>
                <a:gd name="T5" fmla="*/ 0 h 10"/>
                <a:gd name="T6" fmla="*/ 626 w 631"/>
                <a:gd name="T7" fmla="*/ 0 h 10"/>
                <a:gd name="T8" fmla="*/ 631 w 631"/>
                <a:gd name="T9" fmla="*/ 5 h 10"/>
                <a:gd name="T10" fmla="*/ 626 w 631"/>
                <a:gd name="T11" fmla="*/ 10 h 10"/>
                <a:gd name="T12" fmla="*/ 5 w 63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1" h="10">
                  <a:moveTo>
                    <a:pt x="5" y="10"/>
                  </a:moveTo>
                  <a:cubicBezTo>
                    <a:pt x="2" y="10"/>
                    <a:pt x="0" y="8"/>
                    <a:pt x="0" y="5"/>
                  </a:cubicBezTo>
                  <a:cubicBezTo>
                    <a:pt x="0" y="2"/>
                    <a:pt x="2" y="0"/>
                    <a:pt x="5" y="0"/>
                  </a:cubicBezTo>
                  <a:cubicBezTo>
                    <a:pt x="626" y="0"/>
                    <a:pt x="626" y="0"/>
                    <a:pt x="626" y="0"/>
                  </a:cubicBezTo>
                  <a:cubicBezTo>
                    <a:pt x="629" y="0"/>
                    <a:pt x="631" y="2"/>
                    <a:pt x="631" y="5"/>
                  </a:cubicBezTo>
                  <a:cubicBezTo>
                    <a:pt x="631" y="8"/>
                    <a:pt x="629" y="10"/>
                    <a:pt x="626" y="10"/>
                  </a:cubicBezTo>
                  <a:cubicBezTo>
                    <a:pt x="5" y="10"/>
                    <a:pt x="5" y="10"/>
                    <a:pt x="5" y="10"/>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dk1"/>
                </a:solidFill>
                <a:latin typeface="思源黑体 CN Medium" panose="020B0600000000000000" pitchFamily="34" charset="-122"/>
                <a:ea typeface="思源黑体 CN Medium" panose="020B0600000000000000" pitchFamily="34" charset="-122"/>
                <a:cs typeface="+mn-ea"/>
                <a:sym typeface="+mn-lt"/>
              </a:endParaRPr>
            </a:p>
          </p:txBody>
        </p:sp>
        <p:sp>
          <p:nvSpPr>
            <p:cNvPr id="41" name="Title 20"/>
            <p:cNvSpPr txBox="1"/>
            <p:nvPr/>
          </p:nvSpPr>
          <p:spPr bwMode="auto">
            <a:xfrm>
              <a:off x="2924175" y="5323009"/>
              <a:ext cx="1930865"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457200">
                <a:defRPr sz="4300">
                  <a:solidFill>
                    <a:schemeClr val="tx1"/>
                  </a:solidFill>
                  <a:latin typeface="Calibri" panose="020F0502020204030204" pitchFamily="34" charset="0"/>
                  <a:ea typeface="MS PGothic" panose="020B0600070205080204" pitchFamily="34" charset="-128"/>
                </a:defRPr>
              </a:lvl1pPr>
              <a:lvl2pPr marL="742950" indent="-285750" defTabSz="457200">
                <a:defRPr sz="4300">
                  <a:solidFill>
                    <a:schemeClr val="tx1"/>
                  </a:solidFill>
                  <a:latin typeface="Calibri" panose="020F0502020204030204" pitchFamily="34" charset="0"/>
                  <a:ea typeface="MS PGothic" panose="020B0600070205080204" pitchFamily="34" charset="-128"/>
                </a:defRPr>
              </a:lvl2pPr>
              <a:lvl3pPr marL="1143000" indent="-228600" defTabSz="457200">
                <a:defRPr sz="4300">
                  <a:solidFill>
                    <a:schemeClr val="tx1"/>
                  </a:solidFill>
                  <a:latin typeface="Calibri" panose="020F0502020204030204" pitchFamily="34" charset="0"/>
                  <a:ea typeface="MS PGothic" panose="020B0600070205080204" pitchFamily="34" charset="-128"/>
                </a:defRPr>
              </a:lvl3pPr>
              <a:lvl4pPr marL="1600200" indent="-228600" defTabSz="457200">
                <a:defRPr sz="4300">
                  <a:solidFill>
                    <a:schemeClr val="tx1"/>
                  </a:solidFill>
                  <a:latin typeface="Calibri" panose="020F0502020204030204" pitchFamily="34" charset="0"/>
                  <a:ea typeface="MS PGothic" panose="020B0600070205080204" pitchFamily="34" charset="-128"/>
                </a:defRPr>
              </a:lvl4pPr>
              <a:lvl5pPr marL="2057400" indent="-228600" defTabSz="457200">
                <a:defRPr sz="4300">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9pPr>
            </a:lstStyle>
            <a:p>
              <a:pPr algn="just">
                <a:lnSpc>
                  <a:spcPct val="120000"/>
                </a:lnSpc>
              </a:pPr>
              <a:r>
                <a:rPr lang="zh-CN" altLang="en-US" sz="1400">
                  <a:solidFill>
                    <a:srgbClr val="000000"/>
                  </a:solidFill>
                  <a:latin typeface="思源黑体 CN Medium" panose="020B0600000000000000" pitchFamily="34" charset="-122"/>
                  <a:ea typeface="思源黑体 CN Medium" panose="020B0600000000000000" pitchFamily="34" charset="-122"/>
                  <a:cs typeface="+mn-ea"/>
                  <a:sym typeface="+mn-lt"/>
                </a:rPr>
                <a:t>人类并不总能清楚明了人工智能的决策</a:t>
              </a:r>
            </a:p>
          </p:txBody>
        </p:sp>
        <p:sp>
          <p:nvSpPr>
            <p:cNvPr id="42" name="Title 20"/>
            <p:cNvSpPr txBox="1"/>
            <p:nvPr>
              <p:custDataLst>
                <p:tags r:id="rId7"/>
              </p:custDataLst>
            </p:nvPr>
          </p:nvSpPr>
          <p:spPr bwMode="auto">
            <a:xfrm>
              <a:off x="2021205" y="4929761"/>
              <a:ext cx="2834005"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457200">
                <a:defRPr sz="4300">
                  <a:solidFill>
                    <a:schemeClr val="tx1"/>
                  </a:solidFill>
                  <a:latin typeface="Calibri" panose="020F0502020204030204" pitchFamily="34" charset="0"/>
                  <a:ea typeface="MS PGothic" panose="020B0600070205080204" pitchFamily="34" charset="-128"/>
                </a:defRPr>
              </a:lvl1pPr>
              <a:lvl2pPr marL="742950" indent="-285750" defTabSz="457200">
                <a:defRPr sz="4300">
                  <a:solidFill>
                    <a:schemeClr val="tx1"/>
                  </a:solidFill>
                  <a:latin typeface="Calibri" panose="020F0502020204030204" pitchFamily="34" charset="0"/>
                  <a:ea typeface="MS PGothic" panose="020B0600070205080204" pitchFamily="34" charset="-128"/>
                </a:defRPr>
              </a:lvl2pPr>
              <a:lvl3pPr marL="1143000" indent="-228600" defTabSz="457200">
                <a:defRPr sz="4300">
                  <a:solidFill>
                    <a:schemeClr val="tx1"/>
                  </a:solidFill>
                  <a:latin typeface="Calibri" panose="020F0502020204030204" pitchFamily="34" charset="0"/>
                  <a:ea typeface="MS PGothic" panose="020B0600070205080204" pitchFamily="34" charset="-128"/>
                </a:defRPr>
              </a:lvl3pPr>
              <a:lvl4pPr marL="1600200" indent="-228600" defTabSz="457200">
                <a:defRPr sz="4300">
                  <a:solidFill>
                    <a:schemeClr val="tx1"/>
                  </a:solidFill>
                  <a:latin typeface="Calibri" panose="020F0502020204030204" pitchFamily="34" charset="0"/>
                  <a:ea typeface="MS PGothic" panose="020B0600070205080204" pitchFamily="34" charset="-128"/>
                </a:defRPr>
              </a:lvl4pPr>
              <a:lvl5pPr marL="2057400" indent="-228600" defTabSz="457200">
                <a:defRPr sz="4300">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sz="4300">
                  <a:solidFill>
                    <a:schemeClr val="tx1"/>
                  </a:solidFill>
                  <a:latin typeface="Calibri" panose="020F0502020204030204" pitchFamily="34" charset="0"/>
                  <a:ea typeface="MS PGothic" panose="020B0600070205080204" pitchFamily="34" charset="-128"/>
                </a:defRPr>
              </a:lvl9pPr>
            </a:lstStyle>
            <a:p>
              <a:pPr algn="r"/>
              <a:r>
                <a:rPr lang="zh-CN" altLang="en-US" sz="1800" b="1" dirty="0">
                  <a:solidFill>
                    <a:schemeClr val="accent3">
                      <a:lumMod val="75000"/>
                    </a:schemeClr>
                  </a:solidFill>
                  <a:latin typeface="思源黑体 CN Medium" panose="020B0600000000000000" pitchFamily="34" charset="-122"/>
                  <a:ea typeface="思源黑体 CN Medium" panose="020B0600000000000000" pitchFamily="34" charset="-122"/>
                  <a:cs typeface="+mn-ea"/>
                  <a:sym typeface="+mn-lt"/>
                </a:rPr>
                <a:t>人工智能工具缺乏透明度</a:t>
              </a:r>
            </a:p>
          </p:txBody>
        </p:sp>
      </p:grpSp>
      <p:sp>
        <p:nvSpPr>
          <p:cNvPr id="44" name="PPT_21"/>
          <p:cNvSpPr txBox="1"/>
          <p:nvPr>
            <p:custDataLst>
              <p:tags r:id="rId3"/>
            </p:custDataLst>
          </p:nvPr>
        </p:nvSpPr>
        <p:spPr>
          <a:xfrm>
            <a:off x="1499870" y="434340"/>
            <a:ext cx="3913505" cy="681990"/>
          </a:xfrm>
          <a:prstGeom prst="rect">
            <a:avLst/>
          </a:prstGeom>
          <a:noFill/>
        </p:spPr>
        <p:txBody>
          <a:bodyPr wrap="square" rtlCol="0">
            <a:spAutoFit/>
          </a:bodyPr>
          <a:lstStyle/>
          <a:p>
            <a:pPr>
              <a:lnSpc>
                <a:spcPct val="120000"/>
              </a:lnSpc>
            </a:pPr>
            <a:r>
              <a:rPr lang="zh-CN" altLang="en-US" sz="3200" b="1" dirty="0">
                <a:solidFill>
                  <a:schemeClr val="accent1"/>
                </a:solidFill>
                <a:latin typeface="思源黑体 CN Medium" panose="020B0600000000000000" pitchFamily="34" charset="-122"/>
                <a:ea typeface="思源黑体 CN Medium" panose="020B0600000000000000" pitchFamily="34" charset="-122"/>
                <a:cs typeface="+mn-ea"/>
                <a:sym typeface="+mn-lt"/>
              </a:rPr>
              <a:t>伦理挑战</a:t>
            </a:r>
          </a:p>
        </p:txBody>
      </p:sp>
      <p:grpSp>
        <p:nvGrpSpPr>
          <p:cNvPr id="46" name="图形 1325"/>
          <p:cNvGrpSpPr/>
          <p:nvPr/>
        </p:nvGrpSpPr>
        <p:grpSpPr>
          <a:xfrm>
            <a:off x="521538" y="538480"/>
            <a:ext cx="662747" cy="517325"/>
            <a:chOff x="5613549" y="2341569"/>
            <a:chExt cx="477374" cy="372627"/>
          </a:xfrm>
          <a:solidFill>
            <a:srgbClr val="118B42"/>
          </a:solidFill>
        </p:grpSpPr>
        <p:sp>
          <p:nvSpPr>
            <p:cNvPr id="47" name="任意多边形: 形状 46"/>
            <p:cNvSpPr/>
            <p:nvPr>
              <p:custDataLst>
                <p:tags r:id="rId4"/>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48" name="任意多边形: 形状 47"/>
            <p:cNvSpPr/>
            <p:nvPr>
              <p:custDataLst>
                <p:tags r:id="rId5"/>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1+#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谁在炒作ChatGPT？_智能_问题_科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137" y="586029"/>
            <a:ext cx="10412330" cy="57992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屏2023-03-16 下午9.20.21"/>
          <p:cNvPicPr>
            <a:picLocks noChangeAspect="1"/>
          </p:cNvPicPr>
          <p:nvPr/>
        </p:nvPicPr>
        <p:blipFill>
          <a:blip r:embed="rId2"/>
          <a:stretch>
            <a:fillRect/>
          </a:stretch>
        </p:blipFill>
        <p:spPr>
          <a:xfrm>
            <a:off x="772160" y="1087755"/>
            <a:ext cx="11036300" cy="4229100"/>
          </a:xfrm>
          <a:prstGeom prst="rect">
            <a:avLst/>
          </a:prstGeom>
        </p:spPr>
      </p:pic>
      <p:sp>
        <p:nvSpPr>
          <p:cNvPr id="4" name="文本框 3"/>
          <p:cNvSpPr txBox="1"/>
          <p:nvPr/>
        </p:nvSpPr>
        <p:spPr>
          <a:xfrm>
            <a:off x="3347720" y="6306185"/>
            <a:ext cx="8607425" cy="368300"/>
          </a:xfrm>
          <a:prstGeom prst="rect">
            <a:avLst/>
          </a:prstGeom>
          <a:noFill/>
        </p:spPr>
        <p:txBody>
          <a:bodyPr wrap="none" rtlCol="0">
            <a:spAutoFit/>
          </a:bodyPr>
          <a:lstStyle/>
          <a:p>
            <a:pPr algn="l"/>
            <a:r>
              <a:rPr lang="zh-CN" altLang="en-US" b="1"/>
              <a:t>中国法院网：https://www.chinacourt.org/article/detail/2023/02/id/7157402.shtml</a:t>
            </a:r>
          </a:p>
        </p:txBody>
      </p:sp>
      <p:cxnSp>
        <p:nvCxnSpPr>
          <p:cNvPr id="5" name="直接连接符 4"/>
          <p:cNvCxnSpPr/>
          <p:nvPr/>
        </p:nvCxnSpPr>
        <p:spPr>
          <a:xfrm>
            <a:off x="6376035" y="1438275"/>
            <a:ext cx="4237990" cy="0"/>
          </a:xfrm>
          <a:prstGeom prst="line">
            <a:avLst/>
          </a:prstGeom>
          <a:ln w="60325" cmpd="sng">
            <a:solidFill>
              <a:srgbClr val="FF0000"/>
            </a:solidFill>
            <a:prstDash val="solid"/>
          </a:ln>
        </p:spPr>
        <p:style>
          <a:lnRef idx="3">
            <a:schemeClr val="accent6"/>
          </a:lnRef>
          <a:fillRef idx="0">
            <a:schemeClr val="accent6"/>
          </a:fillRef>
          <a:effectRef idx="2">
            <a:schemeClr val="accent6"/>
          </a:effectRef>
          <a:fontRef idx="minor">
            <a:schemeClr val="tx1"/>
          </a:fontRef>
        </p:style>
      </p:cxnSp>
      <p:cxnSp>
        <p:nvCxnSpPr>
          <p:cNvPr id="6" name="直接连接符 5"/>
          <p:cNvCxnSpPr/>
          <p:nvPr/>
        </p:nvCxnSpPr>
        <p:spPr>
          <a:xfrm>
            <a:off x="7499350" y="3696970"/>
            <a:ext cx="3252470" cy="0"/>
          </a:xfrm>
          <a:prstGeom prst="line">
            <a:avLst/>
          </a:prstGeom>
          <a:ln w="60325" cmpd="sng">
            <a:solidFill>
              <a:srgbClr val="FF0000"/>
            </a:solidFill>
            <a:prstDash val="solid"/>
          </a:ln>
        </p:spPr>
        <p:style>
          <a:lnRef idx="3">
            <a:schemeClr val="accent6"/>
          </a:lnRef>
          <a:fillRef idx="0">
            <a:schemeClr val="accent6"/>
          </a:fillRef>
          <a:effectRef idx="2">
            <a:schemeClr val="accent6"/>
          </a:effectRef>
          <a:fontRef idx="minor">
            <a:schemeClr val="tx1"/>
          </a:fontRef>
        </p:style>
      </p:cxnSp>
      <p:cxnSp>
        <p:nvCxnSpPr>
          <p:cNvPr id="7" name="直接连接符 6"/>
          <p:cNvCxnSpPr/>
          <p:nvPr/>
        </p:nvCxnSpPr>
        <p:spPr>
          <a:xfrm>
            <a:off x="8142605" y="4138930"/>
            <a:ext cx="2176780" cy="0"/>
          </a:xfrm>
          <a:prstGeom prst="line">
            <a:avLst/>
          </a:prstGeom>
          <a:ln w="60325" cmpd="sng">
            <a:solidFill>
              <a:srgbClr val="FF0000"/>
            </a:solidFill>
            <a:prstDash val="solid"/>
          </a:ln>
        </p:spPr>
        <p:style>
          <a:lnRef idx="3">
            <a:schemeClr val="accent6"/>
          </a:lnRef>
          <a:fillRef idx="0">
            <a:schemeClr val="accent6"/>
          </a:fillRef>
          <a:effectRef idx="2">
            <a:schemeClr val="accent6"/>
          </a:effectRef>
          <a:fontRef idx="minor">
            <a:schemeClr val="tx1"/>
          </a:fontRef>
        </p:style>
      </p:cxnSp>
      <p:cxnSp>
        <p:nvCxnSpPr>
          <p:cNvPr id="8" name="直接连接符 7"/>
          <p:cNvCxnSpPr/>
          <p:nvPr/>
        </p:nvCxnSpPr>
        <p:spPr>
          <a:xfrm>
            <a:off x="772160" y="4934585"/>
            <a:ext cx="2269490" cy="0"/>
          </a:xfrm>
          <a:prstGeom prst="line">
            <a:avLst/>
          </a:prstGeom>
          <a:ln w="60325" cmpd="sng">
            <a:solidFill>
              <a:srgbClr val="FF0000"/>
            </a:solidFill>
            <a:prstDash val="solid"/>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410705" y="1425729"/>
            <a:ext cx="11326547" cy="4647426"/>
          </a:xfrm>
          <a:prstGeom prst="rect">
            <a:avLst/>
          </a:prstGeom>
          <a:noFill/>
        </p:spPr>
        <p:txBody>
          <a:bodyPr wrap="square" rtlCol="0">
            <a:spAutoFit/>
          </a:bodyPr>
          <a:lstStyle/>
          <a:p>
            <a:r>
              <a:rPr lang="en-US" altLang="zh-CN" sz="14800" b="1" dirty="0">
                <a:solidFill>
                  <a:schemeClr val="dk1">
                    <a:alpha val="19000"/>
                  </a:schemeClr>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Artificial Intelligence</a:t>
            </a:r>
          </a:p>
        </p:txBody>
      </p:sp>
      <p:sp>
        <p:nvSpPr>
          <p:cNvPr id="3" name="任意多边形: 形状 2"/>
          <p:cNvSpPr/>
          <p:nvPr>
            <p:custDataLst>
              <p:tags r:id="rId2"/>
            </p:custDataLst>
          </p:nvPr>
        </p:nvSpPr>
        <p:spPr>
          <a:xfrm>
            <a:off x="0" y="5984876"/>
            <a:ext cx="12192000" cy="873125"/>
          </a:xfrm>
          <a:custGeom>
            <a:avLst/>
            <a:gdLst>
              <a:gd name="connsiteX0" fmla="*/ 0 w 12192000"/>
              <a:gd name="connsiteY0" fmla="*/ 0 h 873125"/>
              <a:gd name="connsiteX1" fmla="*/ 12192000 w 12192000"/>
              <a:gd name="connsiteY1" fmla="*/ 0 h 873125"/>
              <a:gd name="connsiteX2" fmla="*/ 12192000 w 12192000"/>
              <a:gd name="connsiteY2" fmla="*/ 873125 h 873125"/>
              <a:gd name="connsiteX3" fmla="*/ 8403035 w 12192000"/>
              <a:gd name="connsiteY3" fmla="*/ 873125 h 873125"/>
              <a:gd name="connsiteX4" fmla="*/ 8945166 w 12192000"/>
              <a:gd name="connsiteY4" fmla="*/ 1 h 873125"/>
              <a:gd name="connsiteX5" fmla="*/ 3246834 w 12192000"/>
              <a:gd name="connsiteY5" fmla="*/ 1 h 873125"/>
              <a:gd name="connsiteX6" fmla="*/ 3788966 w 12192000"/>
              <a:gd name="connsiteY6" fmla="*/ 873125 h 873125"/>
              <a:gd name="connsiteX7" fmla="*/ 0 w 12192000"/>
              <a:gd name="connsiteY7" fmla="*/ 873125 h 873125"/>
              <a:gd name="connsiteX8" fmla="*/ 0 w 12192000"/>
              <a:gd name="connsiteY8"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873125">
                <a:moveTo>
                  <a:pt x="0" y="0"/>
                </a:moveTo>
                <a:lnTo>
                  <a:pt x="12192000" y="0"/>
                </a:lnTo>
                <a:lnTo>
                  <a:pt x="12192000" y="873125"/>
                </a:lnTo>
                <a:lnTo>
                  <a:pt x="8403035" y="873125"/>
                </a:lnTo>
                <a:lnTo>
                  <a:pt x="8945166" y="1"/>
                </a:lnTo>
                <a:lnTo>
                  <a:pt x="3246834" y="1"/>
                </a:lnTo>
                <a:lnTo>
                  <a:pt x="3788966" y="873125"/>
                </a:lnTo>
                <a:lnTo>
                  <a:pt x="0" y="873125"/>
                </a:lnTo>
                <a:lnTo>
                  <a:pt x="0" y="0"/>
                </a:lnTo>
                <a:close/>
              </a:path>
            </a:pathLst>
          </a:custGeom>
          <a:blipFill dpi="0" rotWithShape="1">
            <a:blip r:embed="rId18"/>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cs typeface="+mn-ea"/>
              <a:sym typeface="+mn-lt"/>
            </a:endParaRPr>
          </a:p>
        </p:txBody>
      </p:sp>
      <p:sp>
        <p:nvSpPr>
          <p:cNvPr id="4" name="梯形 3"/>
          <p:cNvSpPr/>
          <p:nvPr>
            <p:custDataLst>
              <p:tags r:id="rId3"/>
            </p:custDataLst>
          </p:nvPr>
        </p:nvSpPr>
        <p:spPr>
          <a:xfrm flipV="1">
            <a:off x="3387844" y="-2"/>
            <a:ext cx="5416312" cy="873124"/>
          </a:xfrm>
          <a:prstGeom prst="trapezoid">
            <a:avLst>
              <a:gd name="adj" fmla="val 62091"/>
            </a:avLst>
          </a:prstGeom>
          <a:blipFill dpi="0" rotWithShape="1">
            <a:blip r:embed="rId18"/>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cs typeface="+mn-ea"/>
              <a:sym typeface="+mn-lt"/>
            </a:endParaRPr>
          </a:p>
        </p:txBody>
      </p:sp>
      <p:sp>
        <p:nvSpPr>
          <p:cNvPr id="24" name="图文排版_1"/>
          <p:cNvSpPr/>
          <p:nvPr>
            <p:custDataLst>
              <p:tags r:id="rId4"/>
            </p:custDataLst>
          </p:nvPr>
        </p:nvSpPr>
        <p:spPr>
          <a:xfrm>
            <a:off x="-4762" y="-4762"/>
            <a:ext cx="1219200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25" name="图文排版_2"/>
          <p:cNvSpPr/>
          <p:nvPr>
            <p:custDataLst>
              <p:tags r:id="rId5"/>
            </p:custDataLst>
          </p:nvPr>
        </p:nvSpPr>
        <p:spPr>
          <a:xfrm>
            <a:off x="-4762" y="5228513"/>
            <a:ext cx="3847462" cy="1633291"/>
          </a:xfrm>
          <a:prstGeom prst="triangle">
            <a:avLst>
              <a:gd name="adj" fmla="val 247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26" name="图文排版_3"/>
          <p:cNvSpPr/>
          <p:nvPr>
            <p:custDataLst>
              <p:tags r:id="rId6"/>
            </p:custDataLst>
          </p:nvPr>
        </p:nvSpPr>
        <p:spPr>
          <a:xfrm>
            <a:off x="3430865" y="5846763"/>
            <a:ext cx="2432915" cy="1016000"/>
          </a:xfrm>
          <a:prstGeom prst="triangle">
            <a:avLst>
              <a:gd name="adj" fmla="val 494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27" name="图文排版_4"/>
          <p:cNvSpPr/>
          <p:nvPr>
            <p:custDataLst>
              <p:tags r:id="rId7"/>
            </p:custDataLst>
          </p:nvPr>
        </p:nvSpPr>
        <p:spPr>
          <a:xfrm>
            <a:off x="4788682" y="5002547"/>
            <a:ext cx="2605113" cy="1850691"/>
          </a:xfrm>
          <a:prstGeom prst="triangle">
            <a:avLst>
              <a:gd name="adj" fmla="val 589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28" name="图文排版_5"/>
          <p:cNvSpPr/>
          <p:nvPr>
            <p:custDataLst>
              <p:tags r:id="rId8"/>
            </p:custDataLst>
          </p:nvPr>
        </p:nvSpPr>
        <p:spPr>
          <a:xfrm>
            <a:off x="6421567" y="5897336"/>
            <a:ext cx="3240186" cy="955902"/>
          </a:xfrm>
          <a:prstGeom prst="triangle">
            <a:avLst>
              <a:gd name="adj" fmla="val 361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29" name="图文排版_9"/>
          <p:cNvSpPr/>
          <p:nvPr>
            <p:custDataLst>
              <p:tags r:id="rId9"/>
            </p:custDataLst>
          </p:nvPr>
        </p:nvSpPr>
        <p:spPr>
          <a:xfrm>
            <a:off x="10034588" y="5845804"/>
            <a:ext cx="2162175" cy="1016000"/>
          </a:xfrm>
          <a:prstGeom prst="triangle">
            <a:avLst>
              <a:gd name="adj" fmla="val 768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30" name="图文排版_2"/>
          <p:cNvSpPr/>
          <p:nvPr>
            <p:custDataLst>
              <p:tags r:id="rId10"/>
            </p:custDataLst>
          </p:nvPr>
        </p:nvSpPr>
        <p:spPr>
          <a:xfrm>
            <a:off x="1122363" y="5228513"/>
            <a:ext cx="3847462" cy="1633291"/>
          </a:xfrm>
          <a:prstGeom prst="triangle">
            <a:avLst>
              <a:gd name="adj" fmla="val 511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31" name="图文排版_5"/>
          <p:cNvSpPr/>
          <p:nvPr>
            <p:custDataLst>
              <p:tags r:id="rId11"/>
            </p:custDataLst>
          </p:nvPr>
        </p:nvSpPr>
        <p:spPr>
          <a:xfrm>
            <a:off x="8228078" y="5060724"/>
            <a:ext cx="3240186" cy="1792514"/>
          </a:xfrm>
          <a:prstGeom prst="triangle">
            <a:avLst>
              <a:gd name="adj" fmla="val 28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33" name="文本框 32"/>
          <p:cNvSpPr txBox="1"/>
          <p:nvPr>
            <p:custDataLst>
              <p:tags r:id="rId12"/>
            </p:custDataLst>
          </p:nvPr>
        </p:nvSpPr>
        <p:spPr>
          <a:xfrm>
            <a:off x="6199361" y="5892573"/>
            <a:ext cx="499155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dk1"/>
                </a:solidFill>
                <a:latin typeface="思源黑体 CN Medium" panose="020B0600000000000000" pitchFamily="34" charset="-122"/>
                <a:ea typeface="思源黑体 CN Medium" panose="020B0600000000000000" pitchFamily="34" charset="-122"/>
                <a:cs typeface="+mn-ea"/>
                <a:sym typeface="+mn-lt"/>
              </a:rPr>
              <a:t>汇报人：第五组</a:t>
            </a:r>
            <a:r>
              <a:rPr lang="en-US" altLang="zh-CN" sz="2000" dirty="0">
                <a:solidFill>
                  <a:schemeClr val="dk1"/>
                </a:solidFill>
                <a:latin typeface="思源黑体 CN Medium" panose="020B0600000000000000" pitchFamily="34" charset="-122"/>
                <a:ea typeface="思源黑体 CN Medium" panose="020B0600000000000000" pitchFamily="34" charset="-122"/>
                <a:cs typeface="+mn-ea"/>
                <a:sym typeface="+mn-lt"/>
              </a:rPr>
              <a:t>    </a:t>
            </a:r>
            <a:r>
              <a:rPr lang="zh-CN" altLang="en-US" sz="2000" dirty="0">
                <a:solidFill>
                  <a:schemeClr val="dk1"/>
                </a:solidFill>
                <a:latin typeface="思源黑体 CN Medium" panose="020B0600000000000000" pitchFamily="34" charset="-122"/>
                <a:ea typeface="思源黑体 CN Medium" panose="020B0600000000000000" pitchFamily="34" charset="-122"/>
                <a:cs typeface="+mn-ea"/>
                <a:sym typeface="+mn-lt"/>
              </a:rPr>
              <a:t>汇报时间：</a:t>
            </a:r>
            <a:r>
              <a:rPr lang="en-US" altLang="zh-CN" sz="2000" dirty="0">
                <a:solidFill>
                  <a:schemeClr val="dk1"/>
                </a:solidFill>
                <a:latin typeface="思源黑体 CN Medium" panose="020B0600000000000000" pitchFamily="34" charset="-122"/>
                <a:ea typeface="思源黑体 CN Medium" panose="020B0600000000000000" pitchFamily="34" charset="-122"/>
                <a:cs typeface="+mn-ea"/>
                <a:sym typeface="+mn-lt"/>
              </a:rPr>
              <a:t>2023/3/17</a:t>
            </a:r>
          </a:p>
        </p:txBody>
      </p:sp>
      <p:sp>
        <p:nvSpPr>
          <p:cNvPr id="34" name="文本框 34"/>
          <p:cNvSpPr txBox="1"/>
          <p:nvPr>
            <p:custDataLst>
              <p:tags r:id="rId13"/>
            </p:custDataLst>
          </p:nvPr>
        </p:nvSpPr>
        <p:spPr>
          <a:xfrm>
            <a:off x="1826564" y="2830822"/>
            <a:ext cx="8494828"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400" normalizeH="0" baseline="0" noProof="0" dirty="0">
                <a:ln>
                  <a:noFill/>
                </a:ln>
                <a:solidFill>
                  <a:schemeClr val="accent1"/>
                </a:solidFill>
                <a:effectLst>
                  <a:outerShdw blurRad="38100" dist="38100" dir="2700000" algn="tl">
                    <a:srgbClr val="000000">
                      <a:alpha val="20000"/>
                    </a:srgbClr>
                  </a:outerShdw>
                </a:effectLst>
                <a:uLnTx/>
                <a:uFillTx/>
                <a:latin typeface="思源黑体 CN Medium" panose="020B0600000000000000" pitchFamily="34" charset="-122"/>
                <a:ea typeface="思源黑体 CN Medium" panose="020B0600000000000000" pitchFamily="34" charset="-122"/>
                <a:cs typeface="+mn-ea"/>
                <a:sym typeface="+mn-lt"/>
              </a:rPr>
              <a:t>谢谢大家观看</a:t>
            </a:r>
          </a:p>
        </p:txBody>
      </p:sp>
      <p:grpSp>
        <p:nvGrpSpPr>
          <p:cNvPr id="54" name="图形 1325"/>
          <p:cNvGrpSpPr/>
          <p:nvPr/>
        </p:nvGrpSpPr>
        <p:grpSpPr>
          <a:xfrm>
            <a:off x="5602997" y="720306"/>
            <a:ext cx="976482" cy="762219"/>
            <a:chOff x="5613549" y="2341569"/>
            <a:chExt cx="477374" cy="372627"/>
          </a:xfrm>
          <a:solidFill>
            <a:srgbClr val="118B42"/>
          </a:solidFill>
        </p:grpSpPr>
        <p:sp>
          <p:nvSpPr>
            <p:cNvPr id="55" name="任意多边形: 形状 54"/>
            <p:cNvSpPr/>
            <p:nvPr>
              <p:custDataLst>
                <p:tags r:id="rId14"/>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56" name="任意多边形: 形状 55"/>
            <p:cNvSpPr/>
            <p:nvPr>
              <p:custDataLst>
                <p:tags r:id="rId15"/>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3" y="561813"/>
            <a:ext cx="3724512" cy="599784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094" y="1057573"/>
            <a:ext cx="4636354" cy="471554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5027" y="2553346"/>
            <a:ext cx="3844905" cy="38220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07091679012537_.pic"/>
          <p:cNvPicPr>
            <a:picLocks noChangeAspect="1"/>
          </p:cNvPicPr>
          <p:nvPr/>
        </p:nvPicPr>
        <p:blipFill>
          <a:blip r:embed="rId2"/>
          <a:stretch>
            <a:fillRect/>
          </a:stretch>
        </p:blipFill>
        <p:spPr>
          <a:xfrm>
            <a:off x="358140" y="0"/>
            <a:ext cx="3197860" cy="6858000"/>
          </a:xfrm>
          <a:prstGeom prst="rect">
            <a:avLst/>
          </a:prstGeom>
        </p:spPr>
      </p:pic>
      <p:sp>
        <p:nvSpPr>
          <p:cNvPr id="3" name="文本框 2"/>
          <p:cNvSpPr txBox="1"/>
          <p:nvPr/>
        </p:nvSpPr>
        <p:spPr>
          <a:xfrm>
            <a:off x="7409180" y="5868035"/>
            <a:ext cx="4744720" cy="829945"/>
          </a:xfrm>
          <a:prstGeom prst="rect">
            <a:avLst/>
          </a:prstGeom>
          <a:noFill/>
        </p:spPr>
        <p:txBody>
          <a:bodyPr wrap="square" rtlCol="0">
            <a:spAutoFit/>
          </a:bodyPr>
          <a:lstStyle/>
          <a:p>
            <a:pPr algn="l"/>
            <a:r>
              <a:rPr lang="zh-CN" altLang="en-US" sz="2400" b="1"/>
              <a:t>https://mp.weixin.qq.com/s/DpBo4p9yhlRcERzcbyBQBg</a:t>
            </a:r>
          </a:p>
        </p:txBody>
      </p:sp>
      <p:pic>
        <p:nvPicPr>
          <p:cNvPr id="4" name="图片 3" descr="107121679012871_.pic"/>
          <p:cNvPicPr>
            <a:picLocks noChangeAspect="1"/>
          </p:cNvPicPr>
          <p:nvPr/>
        </p:nvPicPr>
        <p:blipFill>
          <a:blip r:embed="rId3"/>
          <a:stretch>
            <a:fillRect/>
          </a:stretch>
        </p:blipFill>
        <p:spPr>
          <a:xfrm>
            <a:off x="4879340" y="474345"/>
            <a:ext cx="3741420" cy="3896995"/>
          </a:xfrm>
          <a:prstGeom prst="rect">
            <a:avLst/>
          </a:prstGeom>
        </p:spPr>
      </p:pic>
      <p:pic>
        <p:nvPicPr>
          <p:cNvPr id="5" name="图片 4" descr="107131679012872_.pic"/>
          <p:cNvPicPr>
            <a:picLocks noChangeAspect="1"/>
          </p:cNvPicPr>
          <p:nvPr/>
        </p:nvPicPr>
        <p:blipFill>
          <a:blip r:embed="rId4"/>
          <a:stretch>
            <a:fillRect/>
          </a:stretch>
        </p:blipFill>
        <p:spPr>
          <a:xfrm>
            <a:off x="3424555" y="1020445"/>
            <a:ext cx="4237990" cy="2434590"/>
          </a:xfrm>
          <a:prstGeom prst="rect">
            <a:avLst/>
          </a:prstGeom>
        </p:spPr>
      </p:pic>
      <p:pic>
        <p:nvPicPr>
          <p:cNvPr id="6" name="图片 5" descr="107141679012873_.pic"/>
          <p:cNvPicPr>
            <a:picLocks noChangeAspect="1"/>
          </p:cNvPicPr>
          <p:nvPr/>
        </p:nvPicPr>
        <p:blipFill>
          <a:blip r:embed="rId5"/>
          <a:stretch>
            <a:fillRect/>
          </a:stretch>
        </p:blipFill>
        <p:spPr>
          <a:xfrm>
            <a:off x="3646805" y="3148965"/>
            <a:ext cx="3810635" cy="3870325"/>
          </a:xfrm>
          <a:prstGeom prst="rect">
            <a:avLst/>
          </a:prstGeom>
        </p:spPr>
      </p:pic>
      <p:pic>
        <p:nvPicPr>
          <p:cNvPr id="7" name="图片 6" descr="107151679012874_.pic"/>
          <p:cNvPicPr>
            <a:picLocks noChangeAspect="1"/>
          </p:cNvPicPr>
          <p:nvPr/>
        </p:nvPicPr>
        <p:blipFill>
          <a:blip r:embed="rId6"/>
          <a:stretch>
            <a:fillRect/>
          </a:stretch>
        </p:blipFill>
        <p:spPr>
          <a:xfrm>
            <a:off x="7456805" y="901700"/>
            <a:ext cx="4586605" cy="3469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77" y="1526583"/>
            <a:ext cx="4108803" cy="135750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408" y="2794335"/>
            <a:ext cx="4178465" cy="1269330"/>
          </a:xfrm>
          <a:prstGeom prst="rect">
            <a:avLst/>
          </a:prstGeom>
        </p:spPr>
      </p:pic>
      <p:sp>
        <p:nvSpPr>
          <p:cNvPr id="6" name="文本框 5"/>
          <p:cNvSpPr txBox="1"/>
          <p:nvPr/>
        </p:nvSpPr>
        <p:spPr>
          <a:xfrm>
            <a:off x="1339151" y="897479"/>
            <a:ext cx="3790789" cy="400110"/>
          </a:xfrm>
          <a:prstGeom prst="rect">
            <a:avLst/>
          </a:prstGeom>
          <a:noFill/>
        </p:spPr>
        <p:txBody>
          <a:bodyPr wrap="square" rtlCol="0">
            <a:spAutoFit/>
          </a:bodyPr>
          <a:lstStyle/>
          <a:p>
            <a:pPr algn="l"/>
            <a:r>
              <a:rPr lang="zh-CN" altLang="en-US" sz="2000" b="1" dirty="0">
                <a:latin typeface="+mj-ea"/>
                <a:ea typeface="+mj-ea"/>
              </a:rPr>
              <a:t>机器人客服</a:t>
            </a:r>
          </a:p>
        </p:txBody>
      </p:sp>
      <p:sp>
        <p:nvSpPr>
          <p:cNvPr id="7" name="文本框 6"/>
          <p:cNvSpPr txBox="1"/>
          <p:nvPr/>
        </p:nvSpPr>
        <p:spPr>
          <a:xfrm>
            <a:off x="6667984" y="897479"/>
            <a:ext cx="3790789" cy="400110"/>
          </a:xfrm>
          <a:prstGeom prst="rect">
            <a:avLst/>
          </a:prstGeom>
          <a:noFill/>
        </p:spPr>
        <p:txBody>
          <a:bodyPr wrap="square" rtlCol="0">
            <a:spAutoFit/>
          </a:bodyPr>
          <a:lstStyle/>
          <a:p>
            <a:pPr algn="l"/>
            <a:r>
              <a:rPr lang="zh-CN" altLang="en-US" sz="2000" b="1" dirty="0">
                <a:latin typeface="+mj-ea"/>
                <a:ea typeface="+mj-ea"/>
              </a:rPr>
              <a:t>无人送货</a:t>
            </a:r>
            <a:r>
              <a:rPr lang="en-US" altLang="zh-CN" sz="2000" b="1" dirty="0">
                <a:latin typeface="+mj-ea"/>
                <a:ea typeface="+mj-ea"/>
              </a:rPr>
              <a:t>——</a:t>
            </a:r>
            <a:r>
              <a:rPr lang="zh-CN" altLang="en-US" sz="2000" b="1" dirty="0">
                <a:latin typeface="+mj-ea"/>
                <a:ea typeface="+mj-ea"/>
              </a:rPr>
              <a:t>校园小蛮驴</a:t>
            </a:r>
          </a:p>
        </p:txBody>
      </p:sp>
      <p:sp>
        <p:nvSpPr>
          <p:cNvPr id="8" name="文本框 7"/>
          <p:cNvSpPr txBox="1"/>
          <p:nvPr/>
        </p:nvSpPr>
        <p:spPr>
          <a:xfrm>
            <a:off x="1796568" y="5252635"/>
            <a:ext cx="4240021" cy="707886"/>
          </a:xfrm>
          <a:prstGeom prst="rect">
            <a:avLst/>
          </a:prstGeom>
          <a:noFill/>
        </p:spPr>
        <p:txBody>
          <a:bodyPr wrap="square" rtlCol="0">
            <a:spAutoFit/>
          </a:bodyPr>
          <a:lstStyle/>
          <a:p>
            <a:pPr algn="l"/>
            <a:r>
              <a:rPr lang="zh-CN" altLang="en-US" sz="2000" b="1" dirty="0">
                <a:latin typeface="+mj-ea"/>
                <a:ea typeface="+mj-ea"/>
              </a:rPr>
              <a:t>医学图像处理、人脸识别、声纹识别</a:t>
            </a:r>
            <a:r>
              <a:rPr lang="en-US" altLang="zh-CN" sz="2000" b="1" dirty="0">
                <a:latin typeface="+mj-ea"/>
                <a:ea typeface="+mj-ea"/>
              </a:rPr>
              <a:t>……</a:t>
            </a:r>
            <a:endParaRPr lang="zh-CN" altLang="en-US" sz="2000" b="1" dirty="0">
              <a:latin typeface="+mj-ea"/>
              <a:ea typeface="+mj-ea"/>
            </a:endParaRPr>
          </a:p>
        </p:txBody>
      </p:sp>
      <p:pic>
        <p:nvPicPr>
          <p:cNvPr id="2" name="图片 1" descr="/private/var/folders/62/j1_grmbj2p17w0svxy1xj7xc0000gn/T/com.kingsoft.wpsoffice.mac/picturecompress_20230317082546/output_1.jpgoutput_1"/>
          <p:cNvPicPr>
            <a:picLocks noChangeAspect="1"/>
          </p:cNvPicPr>
          <p:nvPr/>
        </p:nvPicPr>
        <p:blipFill>
          <a:blip r:embed="rId4"/>
          <a:stretch>
            <a:fillRect/>
          </a:stretch>
        </p:blipFill>
        <p:spPr>
          <a:xfrm>
            <a:off x="5560060" y="1421765"/>
            <a:ext cx="4074795" cy="3056255"/>
          </a:xfrm>
          <a:prstGeom prst="rect">
            <a:avLst/>
          </a:prstGeom>
        </p:spPr>
      </p:pic>
      <p:pic>
        <p:nvPicPr>
          <p:cNvPr id="4" name="图片 3" descr="/private/var/folders/62/j1_grmbj2p17w0svxy1xj7xc0000gn/T/com.kingsoft.wpsoffice.mac/picturecompress_20230317082611/output_1.jpgoutput_1"/>
          <p:cNvPicPr>
            <a:picLocks noChangeAspect="1"/>
          </p:cNvPicPr>
          <p:nvPr/>
        </p:nvPicPr>
        <p:blipFill>
          <a:blip r:embed="rId5"/>
          <a:stretch>
            <a:fillRect/>
          </a:stretch>
        </p:blipFill>
        <p:spPr>
          <a:xfrm>
            <a:off x="8731885" y="2444115"/>
            <a:ext cx="3033395" cy="40449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1542767" y="2739608"/>
            <a:ext cx="1830636" cy="2653209"/>
            <a:chOff x="1725647" y="3681869"/>
            <a:chExt cx="1830636" cy="2653209"/>
          </a:xfrm>
        </p:grpSpPr>
        <p:sp>
          <p:nvSpPr>
            <p:cNvPr id="73" name="目录页_4_14"/>
            <p:cNvSpPr/>
            <p:nvPr>
              <p:custDataLst>
                <p:tags r:id="rId21"/>
              </p:custDataLst>
            </p:nvPr>
          </p:nvSpPr>
          <p:spPr>
            <a:xfrm>
              <a:off x="2219325" y="3681869"/>
              <a:ext cx="843280" cy="843280"/>
            </a:xfrm>
            <a:prstGeom prst="roundRect">
              <a:avLst>
                <a:gd name="adj" fmla="val 16458"/>
              </a:avLst>
            </a:prstGeom>
            <a:solidFill>
              <a:schemeClr val="accent4">
                <a:alpha val="1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303030"/>
                </a:solidFill>
                <a:effectLst/>
                <a:uLnTx/>
                <a:uFillTx/>
                <a:latin typeface="思源黑体 CN Medium" panose="020B0600000000000000" pitchFamily="34" charset="-122"/>
                <a:cs typeface="+mn-ea"/>
                <a:sym typeface="+mn-lt"/>
              </a:endParaRPr>
            </a:p>
          </p:txBody>
        </p:sp>
        <p:cxnSp>
          <p:nvCxnSpPr>
            <p:cNvPr id="74" name="目录页_4_15"/>
            <p:cNvCxnSpPr/>
            <p:nvPr>
              <p:custDataLst>
                <p:tags r:id="rId22"/>
              </p:custDataLst>
            </p:nvPr>
          </p:nvCxnSpPr>
          <p:spPr>
            <a:xfrm>
              <a:off x="2275205" y="4845189"/>
              <a:ext cx="731520"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75" name="目录页_4_16"/>
            <p:cNvSpPr txBox="1"/>
            <p:nvPr>
              <p:custDataLst>
                <p:tags r:id="rId23"/>
              </p:custDataLst>
            </p:nvPr>
          </p:nvSpPr>
          <p:spPr>
            <a:xfrm flipH="1">
              <a:off x="1821671" y="5134749"/>
              <a:ext cx="1600413"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kumimoji="0" lang="zh-CN" altLang="en-US" sz="24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人工智能</a:t>
              </a:r>
              <a:r>
                <a:rPr lang="zh-CN" altLang="en-US" sz="2400" b="1" dirty="0">
                  <a:solidFill>
                    <a:schemeClr val="accent1"/>
                  </a:solidFill>
                  <a:latin typeface="思源黑体 CN Medium" panose="020B0600000000000000" pitchFamily="34" charset="-122"/>
                  <a:ea typeface="思源黑体 CN Medium" panose="020B0600000000000000" pitchFamily="34" charset="-122"/>
                  <a:cs typeface="+mn-ea"/>
                  <a:sym typeface="+mn-lt"/>
                </a:rPr>
                <a:t>的偏见</a:t>
              </a:r>
              <a:endParaRPr kumimoji="0" lang="zh-CN" altLang="en-US" sz="24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a:p>
              <a:pPr algn="ctr">
                <a:defRPr/>
              </a:pPr>
              <a:endParaRPr lang="zh-CN" altLang="en-US" sz="2400" b="1" kern="0" dirty="0">
                <a:solidFill>
                  <a:schemeClr val="dk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目录页_4_17"/>
            <p:cNvSpPr/>
            <p:nvPr>
              <p:custDataLst>
                <p:tags r:id="rId24"/>
              </p:custDataLst>
            </p:nvPr>
          </p:nvSpPr>
          <p:spPr>
            <a:xfrm flipH="1">
              <a:off x="1725647" y="5559723"/>
              <a:ext cx="1830636" cy="33669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dk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77" name="目录页_4_14"/>
            <p:cNvSpPr/>
            <p:nvPr>
              <p:custDataLst>
                <p:tags r:id="rId25"/>
              </p:custDataLst>
            </p:nvPr>
          </p:nvSpPr>
          <p:spPr>
            <a:xfrm>
              <a:off x="2275205" y="3737749"/>
              <a:ext cx="731520" cy="731520"/>
            </a:xfrm>
            <a:prstGeom prst="roundRect">
              <a:avLst>
                <a:gd name="adj" fmla="val 164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0"/>
                </a:spcAft>
                <a:buClrTx/>
                <a:buSzTx/>
                <a:buFontTx/>
                <a:buNone/>
                <a:defRPr/>
              </a:pPr>
              <a:r>
                <a:rPr kumimoji="0" lang="en-US" sz="2800" b="1" i="0" u="none" strike="noStrike" kern="1200" cap="none" spc="0" normalizeH="0" baseline="0" noProof="0">
                  <a:ln>
                    <a:noFill/>
                  </a:ln>
                  <a:solidFill>
                    <a:schemeClr val="lt1"/>
                  </a:solidFill>
                  <a:effectLst/>
                  <a:uLnTx/>
                  <a:uFillTx/>
                  <a:latin typeface="思源黑体 CN Medium" panose="020B0600000000000000" pitchFamily="34" charset="-122"/>
                  <a:cs typeface="+mn-ea"/>
                  <a:sym typeface="+mn-lt"/>
                </a:rPr>
                <a:t>1</a:t>
              </a:r>
            </a:p>
          </p:txBody>
        </p:sp>
      </p:grpSp>
      <p:grpSp>
        <p:nvGrpSpPr>
          <p:cNvPr id="55" name="组合 54"/>
          <p:cNvGrpSpPr/>
          <p:nvPr/>
        </p:nvGrpSpPr>
        <p:grpSpPr>
          <a:xfrm>
            <a:off x="3603625" y="2718670"/>
            <a:ext cx="2151018" cy="2293352"/>
            <a:chOff x="1361228" y="3681869"/>
            <a:chExt cx="2151018" cy="2293352"/>
          </a:xfrm>
        </p:grpSpPr>
        <p:sp>
          <p:nvSpPr>
            <p:cNvPr id="68" name="目录页_4_14"/>
            <p:cNvSpPr/>
            <p:nvPr>
              <p:custDataLst>
                <p:tags r:id="rId17"/>
              </p:custDataLst>
            </p:nvPr>
          </p:nvSpPr>
          <p:spPr>
            <a:xfrm>
              <a:off x="2219325" y="3681869"/>
              <a:ext cx="843280" cy="843280"/>
            </a:xfrm>
            <a:prstGeom prst="roundRect">
              <a:avLst>
                <a:gd name="adj" fmla="val 16458"/>
              </a:avLst>
            </a:prstGeom>
            <a:solidFill>
              <a:schemeClr val="accent4">
                <a:alpha val="1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303030"/>
                </a:solidFill>
                <a:effectLst/>
                <a:uLnTx/>
                <a:uFillTx/>
                <a:latin typeface="思源黑体 CN Medium" panose="020B0600000000000000" pitchFamily="34" charset="-122"/>
                <a:cs typeface="+mn-ea"/>
                <a:sym typeface="+mn-lt"/>
              </a:endParaRPr>
            </a:p>
          </p:txBody>
        </p:sp>
        <p:cxnSp>
          <p:nvCxnSpPr>
            <p:cNvPr id="69" name="目录页_4_15"/>
            <p:cNvCxnSpPr/>
            <p:nvPr>
              <p:custDataLst>
                <p:tags r:id="rId18"/>
              </p:custDataLst>
            </p:nvPr>
          </p:nvCxnSpPr>
          <p:spPr>
            <a:xfrm>
              <a:off x="2275205" y="4845189"/>
              <a:ext cx="731520"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70" name="目录页_4_16"/>
            <p:cNvSpPr txBox="1"/>
            <p:nvPr>
              <p:custDataLst>
                <p:tags r:id="rId19"/>
              </p:custDataLst>
            </p:nvPr>
          </p:nvSpPr>
          <p:spPr>
            <a:xfrm flipH="1">
              <a:off x="1361228" y="5144224"/>
              <a:ext cx="2151018"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defRPr/>
              </a:pPr>
              <a:r>
                <a:rPr lang="zh-CN" altLang="en-US" sz="2400" b="1" dirty="0">
                  <a:solidFill>
                    <a:schemeClr val="accent1"/>
                  </a:solidFill>
                  <a:latin typeface="思源黑体 CN Medium" panose="020B0600000000000000" pitchFamily="34" charset="-122"/>
                  <a:ea typeface="思源黑体 CN Medium" panose="020B0600000000000000" pitchFamily="34" charset="-122"/>
                  <a:cs typeface="+mn-ea"/>
                  <a:sym typeface="+mn-lt"/>
                </a:rPr>
                <a:t>人工智能的抉择</a:t>
              </a:r>
              <a:endParaRPr kumimoji="0" lang="zh-CN" altLang="en-US" sz="24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72" name="目录页_4_14"/>
            <p:cNvSpPr/>
            <p:nvPr>
              <p:custDataLst>
                <p:tags r:id="rId20"/>
              </p:custDataLst>
            </p:nvPr>
          </p:nvSpPr>
          <p:spPr>
            <a:xfrm>
              <a:off x="2275205" y="3737749"/>
              <a:ext cx="731520" cy="731520"/>
            </a:xfrm>
            <a:prstGeom prst="roundRect">
              <a:avLst>
                <a:gd name="adj" fmla="val 164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0"/>
                </a:spcAft>
                <a:buClrTx/>
                <a:buSzTx/>
                <a:buFontTx/>
                <a:buNone/>
                <a:defRPr/>
              </a:pPr>
              <a:r>
                <a:rPr kumimoji="0" lang="en-US" sz="2800" b="1" i="0" u="none" strike="noStrike" kern="1200" cap="none" spc="0" normalizeH="0" baseline="0" noProof="0">
                  <a:ln>
                    <a:noFill/>
                  </a:ln>
                  <a:solidFill>
                    <a:schemeClr val="lt1"/>
                  </a:solidFill>
                  <a:effectLst/>
                  <a:uLnTx/>
                  <a:uFillTx/>
                  <a:latin typeface="思源黑体 CN Medium" panose="020B0600000000000000" pitchFamily="34" charset="-122"/>
                  <a:cs typeface="+mn-ea"/>
                  <a:sym typeface="+mn-lt"/>
                </a:rPr>
                <a:t>2</a:t>
              </a:r>
            </a:p>
          </p:txBody>
        </p:sp>
      </p:grpSp>
      <p:grpSp>
        <p:nvGrpSpPr>
          <p:cNvPr id="56" name="组合 55"/>
          <p:cNvGrpSpPr/>
          <p:nvPr/>
        </p:nvGrpSpPr>
        <p:grpSpPr>
          <a:xfrm>
            <a:off x="6527517" y="2739608"/>
            <a:ext cx="1830636" cy="3378819"/>
            <a:chOff x="1859843" y="3681869"/>
            <a:chExt cx="1830636" cy="3378819"/>
          </a:xfrm>
        </p:grpSpPr>
        <p:sp>
          <p:nvSpPr>
            <p:cNvPr id="63" name="目录页_4_14"/>
            <p:cNvSpPr/>
            <p:nvPr>
              <p:custDataLst>
                <p:tags r:id="rId12"/>
              </p:custDataLst>
            </p:nvPr>
          </p:nvSpPr>
          <p:spPr>
            <a:xfrm>
              <a:off x="2219325" y="3681869"/>
              <a:ext cx="843280" cy="843280"/>
            </a:xfrm>
            <a:prstGeom prst="roundRect">
              <a:avLst>
                <a:gd name="adj" fmla="val 16458"/>
              </a:avLst>
            </a:prstGeom>
            <a:solidFill>
              <a:schemeClr val="accent4">
                <a:alpha val="1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303030"/>
                </a:solidFill>
                <a:effectLst/>
                <a:uLnTx/>
                <a:uFillTx/>
                <a:latin typeface="思源黑体 CN Medium" panose="020B0600000000000000" pitchFamily="34" charset="-122"/>
                <a:cs typeface="+mn-ea"/>
                <a:sym typeface="+mn-lt"/>
              </a:endParaRPr>
            </a:p>
          </p:txBody>
        </p:sp>
        <p:cxnSp>
          <p:nvCxnSpPr>
            <p:cNvPr id="64" name="目录页_4_15"/>
            <p:cNvCxnSpPr/>
            <p:nvPr>
              <p:custDataLst>
                <p:tags r:id="rId13"/>
              </p:custDataLst>
            </p:nvPr>
          </p:nvCxnSpPr>
          <p:spPr>
            <a:xfrm>
              <a:off x="2275205" y="4845189"/>
              <a:ext cx="731520"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65" name="目录页_4_16"/>
            <p:cNvSpPr txBox="1"/>
            <p:nvPr>
              <p:custDataLst>
                <p:tags r:id="rId14"/>
              </p:custDataLst>
            </p:nvPr>
          </p:nvSpPr>
          <p:spPr>
            <a:xfrm flipH="1">
              <a:off x="1859844" y="5117715"/>
              <a:ext cx="1830635"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accent1"/>
                  </a:solidFill>
                  <a:latin typeface="思源黑体 CN Medium" panose="020B0600000000000000" pitchFamily="34" charset="-122"/>
                  <a:ea typeface="思源黑体 CN Medium" panose="020B0600000000000000" pitchFamily="34" charset="-122"/>
                  <a:cs typeface="+mn-ea"/>
                  <a:sym typeface="+mn-lt"/>
                </a:rPr>
                <a:t>人工智能的艺术创作</a:t>
              </a:r>
              <a:endParaRPr kumimoji="0" lang="zh-CN" altLang="en-US" sz="24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66" name="目录页_4_17"/>
            <p:cNvSpPr/>
            <p:nvPr>
              <p:custDataLst>
                <p:tags r:id="rId15"/>
              </p:custDataLst>
            </p:nvPr>
          </p:nvSpPr>
          <p:spPr>
            <a:xfrm flipH="1">
              <a:off x="1859843" y="6137358"/>
              <a:ext cx="1830636" cy="9233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rPr>
                <a:t>人工智能在文化领域的应用引发了不少有趣的伦理思考</a:t>
              </a:r>
            </a:p>
          </p:txBody>
        </p:sp>
        <p:sp>
          <p:nvSpPr>
            <p:cNvPr id="67" name="目录页_4_14"/>
            <p:cNvSpPr/>
            <p:nvPr>
              <p:custDataLst>
                <p:tags r:id="rId16"/>
              </p:custDataLst>
            </p:nvPr>
          </p:nvSpPr>
          <p:spPr>
            <a:xfrm>
              <a:off x="2275205" y="3737749"/>
              <a:ext cx="731520" cy="731520"/>
            </a:xfrm>
            <a:prstGeom prst="roundRect">
              <a:avLst>
                <a:gd name="adj" fmla="val 164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0"/>
                </a:spcAft>
                <a:buClrTx/>
                <a:buSzTx/>
                <a:buFontTx/>
                <a:buNone/>
                <a:defRPr/>
              </a:pPr>
              <a:r>
                <a:rPr kumimoji="0" lang="en-US" sz="2800" b="1" i="0" u="none" strike="noStrike" kern="1200" cap="none" spc="0" normalizeH="0" baseline="0" noProof="0">
                  <a:ln>
                    <a:noFill/>
                  </a:ln>
                  <a:solidFill>
                    <a:schemeClr val="lt1"/>
                  </a:solidFill>
                  <a:effectLst/>
                  <a:uLnTx/>
                  <a:uFillTx/>
                  <a:latin typeface="思源黑体 CN Medium" panose="020B0600000000000000" pitchFamily="34" charset="-122"/>
                  <a:cs typeface="+mn-ea"/>
                  <a:sym typeface="+mn-lt"/>
                </a:rPr>
                <a:t>3</a:t>
              </a:r>
            </a:p>
          </p:txBody>
        </p:sp>
      </p:grpSp>
      <p:grpSp>
        <p:nvGrpSpPr>
          <p:cNvPr id="57" name="组合 56"/>
          <p:cNvGrpSpPr/>
          <p:nvPr/>
        </p:nvGrpSpPr>
        <p:grpSpPr>
          <a:xfrm>
            <a:off x="8588375" y="2739608"/>
            <a:ext cx="2291080" cy="3517559"/>
            <a:chOff x="1495425" y="3681869"/>
            <a:chExt cx="2291080" cy="3559290"/>
          </a:xfrm>
        </p:grpSpPr>
        <p:sp>
          <p:nvSpPr>
            <p:cNvPr id="58" name="目录页_4_14"/>
            <p:cNvSpPr/>
            <p:nvPr>
              <p:custDataLst>
                <p:tags r:id="rId7"/>
              </p:custDataLst>
            </p:nvPr>
          </p:nvSpPr>
          <p:spPr>
            <a:xfrm>
              <a:off x="2219325" y="3681869"/>
              <a:ext cx="843280" cy="843280"/>
            </a:xfrm>
            <a:prstGeom prst="roundRect">
              <a:avLst>
                <a:gd name="adj" fmla="val 16458"/>
              </a:avLst>
            </a:prstGeom>
            <a:solidFill>
              <a:schemeClr val="accent4">
                <a:alpha val="1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303030"/>
                </a:solidFill>
                <a:effectLst/>
                <a:uLnTx/>
                <a:uFillTx/>
                <a:latin typeface="思源黑体 CN Medium" panose="020B0600000000000000" pitchFamily="34" charset="-122"/>
                <a:cs typeface="+mn-ea"/>
                <a:sym typeface="+mn-lt"/>
              </a:endParaRPr>
            </a:p>
          </p:txBody>
        </p:sp>
        <p:cxnSp>
          <p:nvCxnSpPr>
            <p:cNvPr id="59" name="目录页_4_15"/>
            <p:cNvCxnSpPr/>
            <p:nvPr>
              <p:custDataLst>
                <p:tags r:id="rId8"/>
              </p:custDataLst>
            </p:nvPr>
          </p:nvCxnSpPr>
          <p:spPr>
            <a:xfrm>
              <a:off x="2275205" y="4845189"/>
              <a:ext cx="731520"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60" name="目录页_4_16"/>
            <p:cNvSpPr txBox="1"/>
            <p:nvPr>
              <p:custDataLst>
                <p:tags r:id="rId9"/>
              </p:custDataLst>
            </p:nvPr>
          </p:nvSpPr>
          <p:spPr>
            <a:xfrm flipH="1">
              <a:off x="1495425" y="5134749"/>
              <a:ext cx="2291080"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kumimoji="0" lang="zh-CN" altLang="en-US" sz="24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人工智能的法律应用</a:t>
              </a:r>
            </a:p>
            <a:p>
              <a:pPr lvl="1">
                <a:defRPr/>
              </a:pPr>
              <a:endParaRPr kumimoji="0" lang="zh-CN" altLang="en-US" sz="2400" b="1" i="0" u="none" strike="noStrike" kern="0" cap="none" spc="0" normalizeH="0" baseline="0" noProof="0" dirty="0">
                <a:ln>
                  <a:noFill/>
                </a:ln>
                <a:solidFill>
                  <a:schemeClr val="dk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目录页_4_17"/>
            <p:cNvSpPr/>
            <p:nvPr>
              <p:custDataLst>
                <p:tags r:id="rId10"/>
              </p:custDataLst>
            </p:nvPr>
          </p:nvSpPr>
          <p:spPr>
            <a:xfrm flipH="1">
              <a:off x="1955869" y="6073467"/>
              <a:ext cx="1830636" cy="116769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rPr>
                <a:t>人工智能被越来越多地应用于世界各地的司法体系，产生了更多的伦理问题</a:t>
              </a:r>
            </a:p>
          </p:txBody>
        </p:sp>
        <p:sp>
          <p:nvSpPr>
            <p:cNvPr id="62" name="目录页_4_14"/>
            <p:cNvSpPr/>
            <p:nvPr>
              <p:custDataLst>
                <p:tags r:id="rId11"/>
              </p:custDataLst>
            </p:nvPr>
          </p:nvSpPr>
          <p:spPr>
            <a:xfrm>
              <a:off x="2275205" y="3737749"/>
              <a:ext cx="731520" cy="731520"/>
            </a:xfrm>
            <a:prstGeom prst="roundRect">
              <a:avLst>
                <a:gd name="adj" fmla="val 164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0"/>
                </a:spcAft>
                <a:buClrTx/>
                <a:buSzTx/>
                <a:buFontTx/>
                <a:buNone/>
                <a:defRPr/>
              </a:pPr>
              <a:r>
                <a:rPr kumimoji="0" lang="en-US" sz="2800" b="1" i="0" u="none" strike="noStrike" kern="1200" cap="none" spc="0" normalizeH="0" baseline="0" noProof="0">
                  <a:ln>
                    <a:noFill/>
                  </a:ln>
                  <a:solidFill>
                    <a:schemeClr val="lt1"/>
                  </a:solidFill>
                  <a:effectLst/>
                  <a:uLnTx/>
                  <a:uFillTx/>
                  <a:latin typeface="思源黑体 CN Medium" panose="020B0600000000000000" pitchFamily="34" charset="-122"/>
                  <a:cs typeface="+mn-ea"/>
                  <a:sym typeface="+mn-lt"/>
                </a:rPr>
                <a:t>4</a:t>
              </a:r>
            </a:p>
          </p:txBody>
        </p:sp>
      </p:grpSp>
      <p:grpSp>
        <p:nvGrpSpPr>
          <p:cNvPr id="78" name="组合 77"/>
          <p:cNvGrpSpPr/>
          <p:nvPr/>
        </p:nvGrpSpPr>
        <p:grpSpPr>
          <a:xfrm>
            <a:off x="5160933" y="685800"/>
            <a:ext cx="1870133" cy="1016000"/>
            <a:chOff x="415924" y="412750"/>
            <a:chExt cx="11664952" cy="6337300"/>
          </a:xfrm>
        </p:grpSpPr>
        <p:grpSp>
          <p:nvGrpSpPr>
            <p:cNvPr id="80" name="组合 79"/>
            <p:cNvGrpSpPr/>
            <p:nvPr/>
          </p:nvGrpSpPr>
          <p:grpSpPr>
            <a:xfrm>
              <a:off x="415924" y="412750"/>
              <a:ext cx="11664951" cy="6337300"/>
              <a:chOff x="263524" y="260350"/>
              <a:chExt cx="11664951" cy="6337300"/>
            </a:xfrm>
          </p:grpSpPr>
          <p:sp>
            <p:nvSpPr>
              <p:cNvPr id="82" name="矩形: 圆角 81"/>
              <p:cNvSpPr/>
              <p:nvPr>
                <p:custDataLst>
                  <p:tags r:id="rId5"/>
                </p:custDataLst>
              </p:nvPr>
            </p:nvSpPr>
            <p:spPr>
              <a:xfrm>
                <a:off x="263524" y="260350"/>
                <a:ext cx="11664951" cy="6337300"/>
              </a:xfrm>
              <a:prstGeom prst="roundRect">
                <a:avLst>
                  <a:gd name="adj" fmla="val 4542"/>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endParaRPr>
              </a:p>
            </p:txBody>
          </p:sp>
          <p:sp>
            <p:nvSpPr>
              <p:cNvPr id="83" name="矩形: 圆角 82"/>
              <p:cNvSpPr/>
              <p:nvPr>
                <p:custDataLst>
                  <p:tags r:id="rId6"/>
                </p:custDataLst>
              </p:nvPr>
            </p:nvSpPr>
            <p:spPr>
              <a:xfrm>
                <a:off x="550863" y="549274"/>
                <a:ext cx="11090275" cy="5759451"/>
              </a:xfrm>
              <a:prstGeom prst="roundRect">
                <a:avLst>
                  <a:gd name="adj" fmla="val 0"/>
                </a:avLst>
              </a:prstGeom>
              <a:blipFill dpi="0" rotWithShape="1">
                <a:blip r:embed="rId28"/>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endParaRPr>
              </a:p>
            </p:txBody>
          </p:sp>
        </p:grpSp>
        <p:sp>
          <p:nvSpPr>
            <p:cNvPr id="81" name="任意多边形: 形状 80"/>
            <p:cNvSpPr/>
            <p:nvPr>
              <p:custDataLst>
                <p:tags r:id="rId4"/>
              </p:custDataLst>
            </p:nvPr>
          </p:nvSpPr>
          <p:spPr>
            <a:xfrm>
              <a:off x="415925" y="412751"/>
              <a:ext cx="11664951" cy="4338285"/>
            </a:xfrm>
            <a:custGeom>
              <a:avLst/>
              <a:gdLst>
                <a:gd name="connsiteX0" fmla="*/ 299665 w 11664951"/>
                <a:gd name="connsiteY0" fmla="*/ 0 h 4338285"/>
                <a:gd name="connsiteX1" fmla="*/ 11365286 w 11664951"/>
                <a:gd name="connsiteY1" fmla="*/ 0 h 4338285"/>
                <a:gd name="connsiteX2" fmla="*/ 11664951 w 11664951"/>
                <a:gd name="connsiteY2" fmla="*/ 299665 h 4338285"/>
                <a:gd name="connsiteX3" fmla="*/ 11664951 w 11664951"/>
                <a:gd name="connsiteY3" fmla="*/ 1627818 h 4338285"/>
                <a:gd name="connsiteX4" fmla="*/ 11377614 w 11664951"/>
                <a:gd name="connsiteY4" fmla="*/ 1694583 h 4338285"/>
                <a:gd name="connsiteX5" fmla="*/ 11377614 w 11664951"/>
                <a:gd name="connsiteY5" fmla="*/ 288924 h 4338285"/>
                <a:gd name="connsiteX6" fmla="*/ 287339 w 11664951"/>
                <a:gd name="connsiteY6" fmla="*/ 288924 h 4338285"/>
                <a:gd name="connsiteX7" fmla="*/ 287339 w 11664951"/>
                <a:gd name="connsiteY7" fmla="*/ 4271519 h 4338285"/>
                <a:gd name="connsiteX8" fmla="*/ 0 w 11664951"/>
                <a:gd name="connsiteY8" fmla="*/ 4338285 h 4338285"/>
                <a:gd name="connsiteX9" fmla="*/ 0 w 11664951"/>
                <a:gd name="connsiteY9" fmla="*/ 299665 h 4338285"/>
                <a:gd name="connsiteX10" fmla="*/ 299665 w 11664951"/>
                <a:gd name="connsiteY10" fmla="*/ 0 h 433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64951" h="4338285">
                  <a:moveTo>
                    <a:pt x="299665" y="0"/>
                  </a:moveTo>
                  <a:lnTo>
                    <a:pt x="11365286" y="0"/>
                  </a:lnTo>
                  <a:cubicBezTo>
                    <a:pt x="11530786" y="0"/>
                    <a:pt x="11664951" y="134165"/>
                    <a:pt x="11664951" y="299665"/>
                  </a:cubicBezTo>
                  <a:lnTo>
                    <a:pt x="11664951" y="1627818"/>
                  </a:lnTo>
                  <a:lnTo>
                    <a:pt x="11377614" y="1694583"/>
                  </a:lnTo>
                  <a:lnTo>
                    <a:pt x="11377614" y="288924"/>
                  </a:lnTo>
                  <a:lnTo>
                    <a:pt x="287339" y="288924"/>
                  </a:lnTo>
                  <a:lnTo>
                    <a:pt x="287339" y="4271519"/>
                  </a:lnTo>
                  <a:lnTo>
                    <a:pt x="0" y="4338285"/>
                  </a:lnTo>
                  <a:lnTo>
                    <a:pt x="0" y="299665"/>
                  </a:lnTo>
                  <a:cubicBezTo>
                    <a:pt x="0" y="134165"/>
                    <a:pt x="134165" y="0"/>
                    <a:pt x="299665"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endParaRPr>
            </a:p>
          </p:txBody>
        </p:sp>
      </p:grpSp>
      <p:sp>
        <p:nvSpPr>
          <p:cNvPr id="79" name="文本框 16"/>
          <p:cNvSpPr>
            <a:spLocks noChangeArrowheads="1"/>
          </p:cNvSpPr>
          <p:nvPr>
            <p:custDataLst>
              <p:tags r:id="rId1"/>
            </p:custDataLst>
          </p:nvPr>
        </p:nvSpPr>
        <p:spPr bwMode="auto">
          <a:xfrm>
            <a:off x="5294263" y="719145"/>
            <a:ext cx="1569660" cy="923330"/>
          </a:xfrm>
          <a:prstGeom prst="rect">
            <a:avLst/>
          </a:prstGeom>
          <a:noFill/>
          <a:ln>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5400" b="1"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ea"/>
                <a:sym typeface="Arial" panose="020B0604020202020204" pitchFamily="34" charset="0"/>
              </a:rPr>
              <a:t>目录</a:t>
            </a:r>
          </a:p>
        </p:txBody>
      </p:sp>
      <p:sp>
        <p:nvSpPr>
          <p:cNvPr id="2" name="目录页_4_17"/>
          <p:cNvSpPr/>
          <p:nvPr>
            <p:custDataLst>
              <p:tags r:id="rId2"/>
            </p:custDataLst>
          </p:nvPr>
        </p:nvSpPr>
        <p:spPr>
          <a:xfrm flipH="1">
            <a:off x="1638791" y="5171574"/>
            <a:ext cx="1830636" cy="89069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rPr>
              <a:t>人工智能存在着许多人们意想不到的歧视和偏见</a:t>
            </a:r>
          </a:p>
        </p:txBody>
      </p:sp>
      <p:sp>
        <p:nvSpPr>
          <p:cNvPr id="3" name="目录页_4_17"/>
          <p:cNvSpPr/>
          <p:nvPr>
            <p:custDataLst>
              <p:tags r:id="rId3"/>
            </p:custDataLst>
          </p:nvPr>
        </p:nvSpPr>
        <p:spPr>
          <a:xfrm flipH="1">
            <a:off x="4160093" y="5195097"/>
            <a:ext cx="1830636" cy="61369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rPr>
              <a:t>人工智能在危险面前该如何选择。</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过渡页_1_1"/>
          <p:cNvSpPr/>
          <p:nvPr>
            <p:custDataLst>
              <p:tags r:id="rId1"/>
            </p:custDataLst>
          </p:nvPr>
        </p:nvSpPr>
        <p:spPr>
          <a:xfrm>
            <a:off x="3467898" y="2514693"/>
            <a:ext cx="1278460" cy="1278458"/>
          </a:xfrm>
          <a:prstGeom prst="frame">
            <a:avLst>
              <a:gd name="adj1" fmla="val 4921"/>
            </a:avLst>
          </a:prstGeom>
          <a:gradFill flip="none" rotWithShape="1">
            <a:gsLst>
              <a:gs pos="0">
                <a:srgbClr val="2B4663"/>
              </a:gs>
              <a:gs pos="99000">
                <a:srgbClr val="5C788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i="0" u="none" strike="noStrike" kern="1200" cap="none" spc="0" normalizeH="0" baseline="0" noProof="0">
              <a:ln>
                <a:noFill/>
              </a:ln>
              <a:solidFill>
                <a:srgbClr val="303030"/>
              </a:solidFill>
              <a:effectLst/>
              <a:uLnTx/>
              <a:uFillTx/>
              <a:latin typeface="思源黑体 CN Medium" panose="020B0600000000000000" pitchFamily="34" charset="-122"/>
              <a:cs typeface="+mn-ea"/>
              <a:sym typeface="+mn-lt"/>
            </a:endParaRPr>
          </a:p>
        </p:txBody>
      </p:sp>
      <p:sp>
        <p:nvSpPr>
          <p:cNvPr id="3" name="过渡页_1_2"/>
          <p:cNvSpPr/>
          <p:nvPr>
            <p:custDataLst>
              <p:tags r:id="rId2"/>
            </p:custDataLst>
          </p:nvPr>
        </p:nvSpPr>
        <p:spPr>
          <a:xfrm>
            <a:off x="3712790" y="2738424"/>
            <a:ext cx="788677" cy="830997"/>
          </a:xfrm>
          <a:prstGeom prst="rect">
            <a:avLst/>
          </a:prstGeom>
        </p:spPr>
        <p:txBody>
          <a:bodyPr wrap="none"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5400" i="0" u="none" strike="noStrike" kern="1200" cap="none" spc="0" normalizeH="0" baseline="0" noProof="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01</a:t>
            </a:r>
          </a:p>
        </p:txBody>
      </p:sp>
      <p:sp>
        <p:nvSpPr>
          <p:cNvPr id="4" name="过渡页_1_3"/>
          <p:cNvSpPr txBox="1"/>
          <p:nvPr/>
        </p:nvSpPr>
        <p:spPr>
          <a:xfrm>
            <a:off x="5000866" y="2828802"/>
            <a:ext cx="4514056" cy="9848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zh-CN" altLang="en-US" sz="32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人工智能的偏见</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cxnSp>
        <p:nvCxnSpPr>
          <p:cNvPr id="6" name="过渡页_1_5"/>
          <p:cNvCxnSpPr/>
          <p:nvPr>
            <p:custDataLst>
              <p:tags r:id="rId3"/>
            </p:custDataLst>
          </p:nvPr>
        </p:nvCxnSpPr>
        <p:spPr>
          <a:xfrm>
            <a:off x="5190546" y="3429000"/>
            <a:ext cx="3209925"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7" name="任意多边形: 形状 6"/>
          <p:cNvSpPr/>
          <p:nvPr>
            <p:custDataLst>
              <p:tags r:id="rId4"/>
            </p:custDataLst>
          </p:nvPr>
        </p:nvSpPr>
        <p:spPr>
          <a:xfrm>
            <a:off x="0" y="5984876"/>
            <a:ext cx="12192000" cy="873125"/>
          </a:xfrm>
          <a:custGeom>
            <a:avLst/>
            <a:gdLst>
              <a:gd name="connsiteX0" fmla="*/ 0 w 12192000"/>
              <a:gd name="connsiteY0" fmla="*/ 0 h 873125"/>
              <a:gd name="connsiteX1" fmla="*/ 12192000 w 12192000"/>
              <a:gd name="connsiteY1" fmla="*/ 0 h 873125"/>
              <a:gd name="connsiteX2" fmla="*/ 12192000 w 12192000"/>
              <a:gd name="connsiteY2" fmla="*/ 873125 h 873125"/>
              <a:gd name="connsiteX3" fmla="*/ 8403035 w 12192000"/>
              <a:gd name="connsiteY3" fmla="*/ 873125 h 873125"/>
              <a:gd name="connsiteX4" fmla="*/ 8945166 w 12192000"/>
              <a:gd name="connsiteY4" fmla="*/ 1 h 873125"/>
              <a:gd name="connsiteX5" fmla="*/ 3246834 w 12192000"/>
              <a:gd name="connsiteY5" fmla="*/ 1 h 873125"/>
              <a:gd name="connsiteX6" fmla="*/ 3788966 w 12192000"/>
              <a:gd name="connsiteY6" fmla="*/ 873125 h 873125"/>
              <a:gd name="connsiteX7" fmla="*/ 0 w 12192000"/>
              <a:gd name="connsiteY7" fmla="*/ 873125 h 873125"/>
              <a:gd name="connsiteX8" fmla="*/ 0 w 12192000"/>
              <a:gd name="connsiteY8"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873125">
                <a:moveTo>
                  <a:pt x="0" y="0"/>
                </a:moveTo>
                <a:lnTo>
                  <a:pt x="12192000" y="0"/>
                </a:lnTo>
                <a:lnTo>
                  <a:pt x="12192000" y="873125"/>
                </a:lnTo>
                <a:lnTo>
                  <a:pt x="8403035" y="873125"/>
                </a:lnTo>
                <a:lnTo>
                  <a:pt x="8945166" y="1"/>
                </a:lnTo>
                <a:lnTo>
                  <a:pt x="3246834" y="1"/>
                </a:lnTo>
                <a:lnTo>
                  <a:pt x="3788966" y="873125"/>
                </a:lnTo>
                <a:lnTo>
                  <a:pt x="0" y="873125"/>
                </a:lnTo>
                <a:lnTo>
                  <a:pt x="0" y="0"/>
                </a:lnTo>
                <a:close/>
              </a:path>
            </a:pathLst>
          </a:custGeom>
          <a:blipFill dpi="0" rotWithShape="1">
            <a:blip r:embed="rId16"/>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思源黑体 CN Medium" panose="020B0600000000000000" pitchFamily="34" charset="-122"/>
              <a:ea typeface="思源黑体 CN Medium" panose="020B0600000000000000" pitchFamily="34" charset="-122"/>
              <a:cs typeface="+mn-ea"/>
              <a:sym typeface="+mn-lt"/>
            </a:endParaRPr>
          </a:p>
        </p:txBody>
      </p:sp>
      <p:sp>
        <p:nvSpPr>
          <p:cNvPr id="8" name="图文排版_1"/>
          <p:cNvSpPr/>
          <p:nvPr>
            <p:custDataLst>
              <p:tags r:id="rId5"/>
            </p:custDataLst>
          </p:nvPr>
        </p:nvSpPr>
        <p:spPr>
          <a:xfrm>
            <a:off x="-4762" y="-4762"/>
            <a:ext cx="1219200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9" name="图文排版_2"/>
          <p:cNvSpPr/>
          <p:nvPr>
            <p:custDataLst>
              <p:tags r:id="rId6"/>
            </p:custDataLst>
          </p:nvPr>
        </p:nvSpPr>
        <p:spPr>
          <a:xfrm>
            <a:off x="-4762" y="5228513"/>
            <a:ext cx="3847462" cy="1633291"/>
          </a:xfrm>
          <a:prstGeom prst="triangle">
            <a:avLst>
              <a:gd name="adj" fmla="val 247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0" name="图文排版_3"/>
          <p:cNvSpPr/>
          <p:nvPr>
            <p:custDataLst>
              <p:tags r:id="rId7"/>
            </p:custDataLst>
          </p:nvPr>
        </p:nvSpPr>
        <p:spPr>
          <a:xfrm>
            <a:off x="3430865" y="5846763"/>
            <a:ext cx="2432915" cy="1016000"/>
          </a:xfrm>
          <a:prstGeom prst="triangle">
            <a:avLst>
              <a:gd name="adj" fmla="val 494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1" name="图文排版_4"/>
          <p:cNvSpPr/>
          <p:nvPr>
            <p:custDataLst>
              <p:tags r:id="rId8"/>
            </p:custDataLst>
          </p:nvPr>
        </p:nvSpPr>
        <p:spPr>
          <a:xfrm>
            <a:off x="4788682" y="5002547"/>
            <a:ext cx="2605113" cy="1850691"/>
          </a:xfrm>
          <a:prstGeom prst="triangle">
            <a:avLst>
              <a:gd name="adj" fmla="val 589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2" name="图文排版_5"/>
          <p:cNvSpPr/>
          <p:nvPr>
            <p:custDataLst>
              <p:tags r:id="rId9"/>
            </p:custDataLst>
          </p:nvPr>
        </p:nvSpPr>
        <p:spPr>
          <a:xfrm>
            <a:off x="6421567" y="5897336"/>
            <a:ext cx="3240186" cy="955902"/>
          </a:xfrm>
          <a:prstGeom prst="triangle">
            <a:avLst>
              <a:gd name="adj" fmla="val 361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3" name="图文排版_9"/>
          <p:cNvSpPr/>
          <p:nvPr>
            <p:custDataLst>
              <p:tags r:id="rId10"/>
            </p:custDataLst>
          </p:nvPr>
        </p:nvSpPr>
        <p:spPr>
          <a:xfrm>
            <a:off x="10034588" y="5845804"/>
            <a:ext cx="2162175" cy="1016000"/>
          </a:xfrm>
          <a:prstGeom prst="triangle">
            <a:avLst>
              <a:gd name="adj" fmla="val 768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4" name="图文排版_2"/>
          <p:cNvSpPr/>
          <p:nvPr>
            <p:custDataLst>
              <p:tags r:id="rId11"/>
            </p:custDataLst>
          </p:nvPr>
        </p:nvSpPr>
        <p:spPr>
          <a:xfrm>
            <a:off x="1122363" y="5228513"/>
            <a:ext cx="3847462" cy="1633291"/>
          </a:xfrm>
          <a:prstGeom prst="triangle">
            <a:avLst>
              <a:gd name="adj" fmla="val 511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sp>
        <p:nvSpPr>
          <p:cNvPr id="15" name="图文排版_5"/>
          <p:cNvSpPr/>
          <p:nvPr>
            <p:custDataLst>
              <p:tags r:id="rId12"/>
            </p:custDataLst>
          </p:nvPr>
        </p:nvSpPr>
        <p:spPr>
          <a:xfrm>
            <a:off x="8228078" y="5060724"/>
            <a:ext cx="3240186" cy="1792514"/>
          </a:xfrm>
          <a:prstGeom prst="triangle">
            <a:avLst>
              <a:gd name="adj" fmla="val 28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思源黑体 CN Medium" panose="020B0600000000000000" pitchFamily="34" charset="-122"/>
              <a:cs typeface="+mn-ea"/>
              <a:sym typeface="+mn-lt"/>
            </a:endParaRPr>
          </a:p>
        </p:txBody>
      </p:sp>
      <p:grpSp>
        <p:nvGrpSpPr>
          <p:cNvPr id="17" name="图形 1325"/>
          <p:cNvGrpSpPr/>
          <p:nvPr/>
        </p:nvGrpSpPr>
        <p:grpSpPr>
          <a:xfrm>
            <a:off x="5602997" y="720306"/>
            <a:ext cx="976482" cy="762219"/>
            <a:chOff x="5613549" y="2341569"/>
            <a:chExt cx="477374" cy="372627"/>
          </a:xfrm>
          <a:solidFill>
            <a:srgbClr val="118B42"/>
          </a:solidFill>
        </p:grpSpPr>
        <p:sp>
          <p:nvSpPr>
            <p:cNvPr id="18" name="任意多边形: 形状 17"/>
            <p:cNvSpPr/>
            <p:nvPr>
              <p:custDataLst>
                <p:tags r:id="rId13"/>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19" name="任意多边形: 形状 18"/>
            <p:cNvSpPr/>
            <p:nvPr>
              <p:custDataLst>
                <p:tags r:id="rId14"/>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1342562" y="586112"/>
            <a:ext cx="4963915" cy="517827"/>
            <a:chOff x="3052137" y="1198820"/>
            <a:chExt cx="4963915" cy="517827"/>
          </a:xfrm>
        </p:grpSpPr>
        <p:sp>
          <p:nvSpPr>
            <p:cNvPr id="52" name="PPT_21"/>
            <p:cNvSpPr txBox="1"/>
            <p:nvPr>
              <p:custDataLst>
                <p:tags r:id="rId3"/>
              </p:custDataLst>
            </p:nvPr>
          </p:nvSpPr>
          <p:spPr>
            <a:xfrm>
              <a:off x="3175776" y="1198820"/>
              <a:ext cx="3913366" cy="497957"/>
            </a:xfrm>
            <a:prstGeom prst="rect">
              <a:avLst/>
            </a:prstGeom>
            <a:noFill/>
          </p:spPr>
          <p:txBody>
            <a:bodyPr wrap="square" rtlCol="0">
              <a:spAutoFit/>
            </a:bodyPr>
            <a:lstStyle/>
            <a:p>
              <a:pPr>
                <a:lnSpc>
                  <a:spcPct val="120000"/>
                </a:lnSpc>
              </a:pPr>
              <a:r>
                <a:rPr kumimoji="0" lang="zh-CN" altLang="en-US" sz="24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算法偏见</a:t>
              </a:r>
              <a:endParaRPr lang="zh-CN" altLang="en-US" sz="2400" b="1" dirty="0">
                <a:solidFill>
                  <a:schemeClr val="accent1"/>
                </a:solidFill>
                <a:latin typeface="思源黑体 CN Medium" panose="020B0600000000000000" pitchFamily="34" charset="-122"/>
                <a:ea typeface="思源黑体 CN Medium" panose="020B0600000000000000" pitchFamily="34" charset="-122"/>
                <a:cs typeface="+mn-ea"/>
                <a:sym typeface="+mn-lt"/>
              </a:endParaRPr>
            </a:p>
          </p:txBody>
        </p:sp>
        <p:sp>
          <p:nvSpPr>
            <p:cNvPr id="53" name="PPT_22"/>
            <p:cNvSpPr/>
            <p:nvPr>
              <p:custDataLst>
                <p:tags r:id="rId4"/>
              </p:custDataLst>
            </p:nvPr>
          </p:nvSpPr>
          <p:spPr>
            <a:xfrm>
              <a:off x="3052137" y="1343916"/>
              <a:ext cx="4963915" cy="372731"/>
            </a:xfrm>
            <a:prstGeom prst="rect">
              <a:avLst/>
            </a:prstGeom>
          </p:spPr>
          <p:txBody>
            <a:bodyPr wrap="square">
              <a:spAutoFit/>
            </a:bodyPr>
            <a:lstStyle/>
            <a:p>
              <a:pPr>
                <a:lnSpc>
                  <a:spcPct val="123000"/>
                </a:lnSpc>
                <a:spcBef>
                  <a:spcPts val="600"/>
                </a:spcBef>
              </a:pPr>
              <a:endParaRPr lang="zh-CN" altLang="en-US" sz="1600" dirty="0">
                <a:solidFill>
                  <a:schemeClr val="dk1">
                    <a:lumMod val="65000"/>
                    <a:lumOff val="35000"/>
                  </a:schemeClr>
                </a:solidFill>
                <a:latin typeface="思源黑体 CN Medium" panose="020B0600000000000000" pitchFamily="34" charset="-122"/>
                <a:ea typeface="思源黑体 CN Medium" panose="020B0600000000000000" pitchFamily="34" charset="-122"/>
                <a:cs typeface="+mn-ea"/>
                <a:sym typeface="+mn-lt"/>
              </a:endParaRPr>
            </a:p>
          </p:txBody>
        </p:sp>
      </p:grpSp>
      <p:grpSp>
        <p:nvGrpSpPr>
          <p:cNvPr id="55" name="图形 1325"/>
          <p:cNvGrpSpPr/>
          <p:nvPr/>
        </p:nvGrpSpPr>
        <p:grpSpPr>
          <a:xfrm>
            <a:off x="521538" y="538480"/>
            <a:ext cx="662747" cy="517325"/>
            <a:chOff x="5613549" y="2341569"/>
            <a:chExt cx="477374" cy="372627"/>
          </a:xfrm>
          <a:solidFill>
            <a:srgbClr val="118B42"/>
          </a:solidFill>
        </p:grpSpPr>
        <p:sp>
          <p:nvSpPr>
            <p:cNvPr id="56" name="任意多边形: 形状 55"/>
            <p:cNvSpPr/>
            <p:nvPr>
              <p:custDataLst>
                <p:tags r:id="rId1"/>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57" name="任意多边形: 形状 56"/>
            <p:cNvSpPr/>
            <p:nvPr>
              <p:custDataLst>
                <p:tags r:id="rId2"/>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sp>
        <p:nvSpPr>
          <p:cNvPr id="59" name="文本框 58"/>
          <p:cNvSpPr txBox="1"/>
          <p:nvPr/>
        </p:nvSpPr>
        <p:spPr>
          <a:xfrm>
            <a:off x="894626" y="1439891"/>
            <a:ext cx="6097712" cy="369332"/>
          </a:xfrm>
          <a:prstGeom prst="rect">
            <a:avLst/>
          </a:prstGeom>
          <a:noFill/>
        </p:spPr>
        <p:txBody>
          <a:bodyPr wrap="square">
            <a:spAutoFit/>
          </a:bodyPr>
          <a:lstStyle/>
          <a:p>
            <a:r>
              <a:rPr lang="en-US" altLang="zh-CN" b="0" i="0" dirty="0">
                <a:solidFill>
                  <a:srgbClr val="121212"/>
                </a:solidFill>
                <a:effectLst/>
                <a:latin typeface="-apple-system"/>
              </a:rPr>
              <a:t>COMPAS</a:t>
            </a:r>
            <a:r>
              <a:rPr lang="zh-CN" altLang="en-US" b="0" i="0" dirty="0">
                <a:solidFill>
                  <a:srgbClr val="121212"/>
                </a:solidFill>
                <a:effectLst/>
                <a:latin typeface="-apple-system"/>
              </a:rPr>
              <a:t>算法</a:t>
            </a:r>
            <a:r>
              <a:rPr lang="en-US" altLang="zh-CN" b="0" i="0" dirty="0">
                <a:solidFill>
                  <a:srgbClr val="121212"/>
                </a:solidFill>
                <a:effectLst/>
                <a:latin typeface="-apple-system"/>
              </a:rPr>
              <a:t> </a:t>
            </a:r>
            <a:endParaRPr lang="zh-CN" altLang="en-US" dirty="0"/>
          </a:p>
        </p:txBody>
      </p:sp>
      <p:pic>
        <p:nvPicPr>
          <p:cNvPr id="60" name="图片 59"/>
          <p:cNvPicPr>
            <a:picLocks noChangeAspect="1"/>
          </p:cNvPicPr>
          <p:nvPr/>
        </p:nvPicPr>
        <p:blipFill>
          <a:blip r:embed="rId7"/>
          <a:stretch>
            <a:fillRect/>
          </a:stretch>
        </p:blipFill>
        <p:spPr>
          <a:xfrm>
            <a:off x="2286856" y="2097369"/>
            <a:ext cx="6858000" cy="3838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PPT_21"/>
          <p:cNvSpPr txBox="1"/>
          <p:nvPr>
            <p:custDataLst>
              <p:tags r:id="rId1"/>
            </p:custDataLst>
          </p:nvPr>
        </p:nvSpPr>
        <p:spPr>
          <a:xfrm>
            <a:off x="1404556" y="551564"/>
            <a:ext cx="3913366" cy="504241"/>
          </a:xfrm>
          <a:prstGeom prst="rect">
            <a:avLst/>
          </a:prstGeom>
          <a:noFill/>
        </p:spPr>
        <p:txBody>
          <a:bodyPr wrap="square" rtlCol="0">
            <a:spAutoFit/>
          </a:bodyPr>
          <a:lstStyle/>
          <a:p>
            <a:pPr>
              <a:lnSpc>
                <a:spcPct val="120000"/>
              </a:lnSpc>
            </a:pPr>
            <a:r>
              <a:rPr lang="zh-CN" altLang="en-US" sz="2400" b="1" dirty="0">
                <a:solidFill>
                  <a:schemeClr val="accent1"/>
                </a:solidFill>
                <a:latin typeface="思源黑体 CN Medium" panose="020B0600000000000000" pitchFamily="34" charset="-122"/>
                <a:ea typeface="思源黑体 CN Medium" panose="020B0600000000000000" pitchFamily="34" charset="-122"/>
                <a:cs typeface="+mn-ea"/>
                <a:sym typeface="+mn-lt"/>
              </a:rPr>
              <a:t>搜索引擎的刻板印象</a:t>
            </a:r>
          </a:p>
        </p:txBody>
      </p:sp>
      <p:grpSp>
        <p:nvGrpSpPr>
          <p:cNvPr id="44" name="图形 1325"/>
          <p:cNvGrpSpPr/>
          <p:nvPr/>
        </p:nvGrpSpPr>
        <p:grpSpPr>
          <a:xfrm>
            <a:off x="521538" y="538480"/>
            <a:ext cx="662747" cy="517325"/>
            <a:chOff x="5613549" y="2341569"/>
            <a:chExt cx="477374" cy="372627"/>
          </a:xfrm>
          <a:solidFill>
            <a:srgbClr val="118B42"/>
          </a:solidFill>
        </p:grpSpPr>
        <p:sp>
          <p:nvSpPr>
            <p:cNvPr id="45" name="任意多边形: 形状 44"/>
            <p:cNvSpPr/>
            <p:nvPr>
              <p:custDataLst>
                <p:tags r:id="rId2"/>
              </p:custDataLst>
            </p:nvPr>
          </p:nvSpPr>
          <p:spPr>
            <a:xfrm>
              <a:off x="5613549" y="2341569"/>
              <a:ext cx="477374" cy="372627"/>
            </a:xfrm>
            <a:custGeom>
              <a:avLst/>
              <a:gdLst>
                <a:gd name="connsiteX0" fmla="*/ 338109 w 477374"/>
                <a:gd name="connsiteY0" fmla="*/ 125225 h 372627"/>
                <a:gd name="connsiteX1" fmla="*/ 338109 w 477374"/>
                <a:gd name="connsiteY1" fmla="*/ 0 h 372627"/>
                <a:gd name="connsiteX2" fmla="*/ 139265 w 477374"/>
                <a:gd name="connsiteY2" fmla="*/ 0 h 372627"/>
                <a:gd name="connsiteX3" fmla="*/ 139265 w 477374"/>
                <a:gd name="connsiteY3" fmla="*/ 125225 h 372627"/>
                <a:gd name="connsiteX4" fmla="*/ 0 w 477374"/>
                <a:gd name="connsiteY4" fmla="*/ 125520 h 372627"/>
                <a:gd name="connsiteX5" fmla="*/ 0 w 477374"/>
                <a:gd name="connsiteY5" fmla="*/ 372628 h 372627"/>
                <a:gd name="connsiteX6" fmla="*/ 196701 w 477374"/>
                <a:gd name="connsiteY6" fmla="*/ 372628 h 372627"/>
                <a:gd name="connsiteX7" fmla="*/ 196701 w 477374"/>
                <a:gd name="connsiteY7" fmla="*/ 282769 h 372627"/>
                <a:gd name="connsiteX8" fmla="*/ 280664 w 477374"/>
                <a:gd name="connsiteY8" fmla="*/ 282769 h 372627"/>
                <a:gd name="connsiteX9" fmla="*/ 280664 w 477374"/>
                <a:gd name="connsiteY9" fmla="*/ 372628 h 372627"/>
                <a:gd name="connsiteX10" fmla="*/ 477374 w 477374"/>
                <a:gd name="connsiteY10" fmla="*/ 372628 h 372627"/>
                <a:gd name="connsiteX11" fmla="*/ 477374 w 477374"/>
                <a:gd name="connsiteY11" fmla="*/ 125520 h 372627"/>
                <a:gd name="connsiteX12" fmla="*/ 338109 w 477374"/>
                <a:gd name="connsiteY12" fmla="*/ 125225 h 372627"/>
                <a:gd name="connsiteX13" fmla="*/ 98088 w 477374"/>
                <a:gd name="connsiteY13" fmla="*/ 324755 h 372627"/>
                <a:gd name="connsiteX14" fmla="*/ 61008 w 477374"/>
                <a:gd name="connsiteY14" fmla="*/ 324755 h 372627"/>
                <a:gd name="connsiteX15" fmla="*/ 61008 w 477374"/>
                <a:gd name="connsiteY15" fmla="*/ 283978 h 372627"/>
                <a:gd name="connsiteX16" fmla="*/ 98088 w 477374"/>
                <a:gd name="connsiteY16" fmla="*/ 283978 h 372627"/>
                <a:gd name="connsiteX17" fmla="*/ 98088 w 477374"/>
                <a:gd name="connsiteY17" fmla="*/ 324755 h 372627"/>
                <a:gd name="connsiteX18" fmla="*/ 98088 w 477374"/>
                <a:gd name="connsiteY18" fmla="*/ 220409 h 372627"/>
                <a:gd name="connsiteX19" fmla="*/ 61008 w 477374"/>
                <a:gd name="connsiteY19" fmla="*/ 220409 h 372627"/>
                <a:gd name="connsiteX20" fmla="*/ 61008 w 477374"/>
                <a:gd name="connsiteY20" fmla="*/ 179622 h 372627"/>
                <a:gd name="connsiteX21" fmla="*/ 98088 w 477374"/>
                <a:gd name="connsiteY21" fmla="*/ 179622 h 372627"/>
                <a:gd name="connsiteX22" fmla="*/ 98088 w 477374"/>
                <a:gd name="connsiteY22" fmla="*/ 220409 h 372627"/>
                <a:gd name="connsiteX23" fmla="*/ 257223 w 477374"/>
                <a:gd name="connsiteY23" fmla="*/ 220409 h 372627"/>
                <a:gd name="connsiteX24" fmla="*/ 220151 w 477374"/>
                <a:gd name="connsiteY24" fmla="*/ 220409 h 372627"/>
                <a:gd name="connsiteX25" fmla="*/ 220151 w 477374"/>
                <a:gd name="connsiteY25" fmla="*/ 179622 h 372627"/>
                <a:gd name="connsiteX26" fmla="*/ 257223 w 477374"/>
                <a:gd name="connsiteY26" fmla="*/ 179622 h 372627"/>
                <a:gd name="connsiteX27" fmla="*/ 257223 w 477374"/>
                <a:gd name="connsiteY27" fmla="*/ 220409 h 372627"/>
                <a:gd name="connsiteX28" fmla="*/ 238687 w 477374"/>
                <a:gd name="connsiteY28" fmla="*/ 116119 h 372627"/>
                <a:gd name="connsiteX29" fmla="*/ 192510 w 477374"/>
                <a:gd name="connsiteY29" fmla="*/ 69933 h 372627"/>
                <a:gd name="connsiteX30" fmla="*/ 238687 w 477374"/>
                <a:gd name="connsiteY30" fmla="*/ 23755 h 372627"/>
                <a:gd name="connsiteX31" fmla="*/ 284864 w 477374"/>
                <a:gd name="connsiteY31" fmla="*/ 69933 h 372627"/>
                <a:gd name="connsiteX32" fmla="*/ 238687 w 477374"/>
                <a:gd name="connsiteY32" fmla="*/ 116119 h 372627"/>
                <a:gd name="connsiteX33" fmla="*/ 416347 w 477374"/>
                <a:gd name="connsiteY33" fmla="*/ 324755 h 372627"/>
                <a:gd name="connsiteX34" fmla="*/ 379276 w 477374"/>
                <a:gd name="connsiteY34" fmla="*/ 324755 h 372627"/>
                <a:gd name="connsiteX35" fmla="*/ 379276 w 477374"/>
                <a:gd name="connsiteY35" fmla="*/ 283978 h 372627"/>
                <a:gd name="connsiteX36" fmla="*/ 416347 w 477374"/>
                <a:gd name="connsiteY36" fmla="*/ 283978 h 372627"/>
                <a:gd name="connsiteX37" fmla="*/ 416347 w 477374"/>
                <a:gd name="connsiteY37" fmla="*/ 324755 h 372627"/>
                <a:gd name="connsiteX38" fmla="*/ 416347 w 477374"/>
                <a:gd name="connsiteY38" fmla="*/ 220409 h 372627"/>
                <a:gd name="connsiteX39" fmla="*/ 379276 w 477374"/>
                <a:gd name="connsiteY39" fmla="*/ 220409 h 372627"/>
                <a:gd name="connsiteX40" fmla="*/ 379276 w 477374"/>
                <a:gd name="connsiteY40" fmla="*/ 179622 h 372627"/>
                <a:gd name="connsiteX41" fmla="*/ 416347 w 477374"/>
                <a:gd name="connsiteY41" fmla="*/ 179622 h 372627"/>
                <a:gd name="connsiteX42" fmla="*/ 416347 w 477374"/>
                <a:gd name="connsiteY42" fmla="*/ 220409 h 3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7374" h="372627">
                  <a:moveTo>
                    <a:pt x="338109" y="125225"/>
                  </a:moveTo>
                  <a:lnTo>
                    <a:pt x="338109" y="0"/>
                  </a:lnTo>
                  <a:lnTo>
                    <a:pt x="139265" y="0"/>
                  </a:lnTo>
                  <a:lnTo>
                    <a:pt x="139265" y="125225"/>
                  </a:lnTo>
                  <a:lnTo>
                    <a:pt x="0" y="125520"/>
                  </a:lnTo>
                  <a:lnTo>
                    <a:pt x="0" y="372628"/>
                  </a:lnTo>
                  <a:lnTo>
                    <a:pt x="196701" y="372628"/>
                  </a:lnTo>
                  <a:lnTo>
                    <a:pt x="196701" y="282769"/>
                  </a:lnTo>
                  <a:lnTo>
                    <a:pt x="280664" y="282769"/>
                  </a:lnTo>
                  <a:lnTo>
                    <a:pt x="280664" y="372628"/>
                  </a:lnTo>
                  <a:lnTo>
                    <a:pt x="477374" y="372628"/>
                  </a:lnTo>
                  <a:lnTo>
                    <a:pt x="477374" y="125520"/>
                  </a:lnTo>
                  <a:lnTo>
                    <a:pt x="338109" y="125225"/>
                  </a:lnTo>
                  <a:close/>
                  <a:moveTo>
                    <a:pt x="98088" y="324755"/>
                  </a:moveTo>
                  <a:lnTo>
                    <a:pt x="61008" y="324755"/>
                  </a:lnTo>
                  <a:lnTo>
                    <a:pt x="61008" y="283978"/>
                  </a:lnTo>
                  <a:lnTo>
                    <a:pt x="98088" y="283978"/>
                  </a:lnTo>
                  <a:lnTo>
                    <a:pt x="98088" y="324755"/>
                  </a:lnTo>
                  <a:close/>
                  <a:moveTo>
                    <a:pt x="98088" y="220409"/>
                  </a:moveTo>
                  <a:lnTo>
                    <a:pt x="61008" y="220409"/>
                  </a:lnTo>
                  <a:lnTo>
                    <a:pt x="61008" y="179622"/>
                  </a:lnTo>
                  <a:lnTo>
                    <a:pt x="98088" y="179622"/>
                  </a:lnTo>
                  <a:lnTo>
                    <a:pt x="98088" y="220409"/>
                  </a:lnTo>
                  <a:close/>
                  <a:moveTo>
                    <a:pt x="257223" y="220409"/>
                  </a:moveTo>
                  <a:lnTo>
                    <a:pt x="220151" y="220409"/>
                  </a:lnTo>
                  <a:lnTo>
                    <a:pt x="220151" y="179622"/>
                  </a:lnTo>
                  <a:lnTo>
                    <a:pt x="257223" y="179622"/>
                  </a:lnTo>
                  <a:lnTo>
                    <a:pt x="257223" y="220409"/>
                  </a:lnTo>
                  <a:close/>
                  <a:moveTo>
                    <a:pt x="238687" y="116119"/>
                  </a:moveTo>
                  <a:cubicBezTo>
                    <a:pt x="213227" y="116119"/>
                    <a:pt x="192510" y="95393"/>
                    <a:pt x="192510" y="69933"/>
                  </a:cubicBezTo>
                  <a:cubicBezTo>
                    <a:pt x="192510" y="44472"/>
                    <a:pt x="213227" y="23755"/>
                    <a:pt x="238687" y="23755"/>
                  </a:cubicBezTo>
                  <a:cubicBezTo>
                    <a:pt x="264147" y="23755"/>
                    <a:pt x="284864" y="44472"/>
                    <a:pt x="284864" y="69933"/>
                  </a:cubicBezTo>
                  <a:cubicBezTo>
                    <a:pt x="284855" y="95393"/>
                    <a:pt x="264147" y="116119"/>
                    <a:pt x="238687" y="116119"/>
                  </a:cubicBezTo>
                  <a:close/>
                  <a:moveTo>
                    <a:pt x="416347" y="324755"/>
                  </a:moveTo>
                  <a:lnTo>
                    <a:pt x="379276" y="324755"/>
                  </a:lnTo>
                  <a:lnTo>
                    <a:pt x="379276" y="283978"/>
                  </a:lnTo>
                  <a:lnTo>
                    <a:pt x="416347" y="283978"/>
                  </a:lnTo>
                  <a:lnTo>
                    <a:pt x="416347" y="324755"/>
                  </a:lnTo>
                  <a:close/>
                  <a:moveTo>
                    <a:pt x="416347" y="220409"/>
                  </a:moveTo>
                  <a:lnTo>
                    <a:pt x="379276" y="220409"/>
                  </a:lnTo>
                  <a:lnTo>
                    <a:pt x="379276" y="179622"/>
                  </a:lnTo>
                  <a:lnTo>
                    <a:pt x="416347" y="179622"/>
                  </a:lnTo>
                  <a:lnTo>
                    <a:pt x="416347" y="2204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sp>
          <p:nvSpPr>
            <p:cNvPr id="46" name="任意多边形: 形状 45"/>
            <p:cNvSpPr/>
            <p:nvPr>
              <p:custDataLst>
                <p:tags r:id="rId3"/>
              </p:custDataLst>
            </p:nvPr>
          </p:nvSpPr>
          <p:spPr>
            <a:xfrm>
              <a:off x="5816612" y="2375878"/>
              <a:ext cx="71247" cy="71256"/>
            </a:xfrm>
            <a:custGeom>
              <a:avLst/>
              <a:gdLst>
                <a:gd name="connsiteX0" fmla="*/ 35623 w 71247"/>
                <a:gd name="connsiteY0" fmla="*/ 0 h 71256"/>
                <a:gd name="connsiteX1" fmla="*/ 0 w 71247"/>
                <a:gd name="connsiteY1" fmla="*/ 35623 h 71256"/>
                <a:gd name="connsiteX2" fmla="*/ 35623 w 71247"/>
                <a:gd name="connsiteY2" fmla="*/ 71257 h 71256"/>
                <a:gd name="connsiteX3" fmla="*/ 71247 w 71247"/>
                <a:gd name="connsiteY3" fmla="*/ 35623 h 71256"/>
                <a:gd name="connsiteX4" fmla="*/ 35623 w 71247"/>
                <a:gd name="connsiteY4" fmla="*/ 0 h 71256"/>
                <a:gd name="connsiteX5" fmla="*/ 42691 w 71247"/>
                <a:gd name="connsiteY5" fmla="*/ 37909 h 71256"/>
                <a:gd name="connsiteX6" fmla="*/ 38795 w 71247"/>
                <a:gd name="connsiteY6" fmla="*/ 43396 h 71256"/>
                <a:gd name="connsiteX7" fmla="*/ 35414 w 71247"/>
                <a:gd name="connsiteY7" fmla="*/ 44415 h 71256"/>
                <a:gd name="connsiteX8" fmla="*/ 17145 w 71247"/>
                <a:gd name="connsiteY8" fmla="*/ 44415 h 71256"/>
                <a:gd name="connsiteX9" fmla="*/ 11011 w 71247"/>
                <a:gd name="connsiteY9" fmla="*/ 38281 h 71256"/>
                <a:gd name="connsiteX10" fmla="*/ 17145 w 71247"/>
                <a:gd name="connsiteY10" fmla="*/ 32147 h 71256"/>
                <a:gd name="connsiteX11" fmla="*/ 30994 w 71247"/>
                <a:gd name="connsiteY11" fmla="*/ 32147 h 71256"/>
                <a:gd name="connsiteX12" fmla="*/ 30994 w 71247"/>
                <a:gd name="connsiteY12" fmla="*/ 12744 h 71256"/>
                <a:gd name="connsiteX13" fmla="*/ 36833 w 71247"/>
                <a:gd name="connsiteY13" fmla="*/ 6906 h 71256"/>
                <a:gd name="connsiteX14" fmla="*/ 42681 w 71247"/>
                <a:gd name="connsiteY14" fmla="*/ 12744 h 71256"/>
                <a:gd name="connsiteX15" fmla="*/ 42681 w 71247"/>
                <a:gd name="connsiteY15" fmla="*/ 37909 h 7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47" h="71256">
                  <a:moveTo>
                    <a:pt x="35623" y="0"/>
                  </a:moveTo>
                  <a:cubicBezTo>
                    <a:pt x="15973" y="0"/>
                    <a:pt x="0" y="15983"/>
                    <a:pt x="0" y="35623"/>
                  </a:cubicBezTo>
                  <a:cubicBezTo>
                    <a:pt x="0" y="55274"/>
                    <a:pt x="15973" y="71257"/>
                    <a:pt x="35623" y="71257"/>
                  </a:cubicBezTo>
                  <a:cubicBezTo>
                    <a:pt x="55264" y="71257"/>
                    <a:pt x="71247" y="55274"/>
                    <a:pt x="71247" y="35623"/>
                  </a:cubicBezTo>
                  <a:cubicBezTo>
                    <a:pt x="71247" y="15983"/>
                    <a:pt x="55264" y="0"/>
                    <a:pt x="35623" y="0"/>
                  </a:cubicBezTo>
                  <a:close/>
                  <a:moveTo>
                    <a:pt x="42691" y="37909"/>
                  </a:moveTo>
                  <a:cubicBezTo>
                    <a:pt x="42691" y="40453"/>
                    <a:pt x="41062" y="42586"/>
                    <a:pt x="38795" y="43396"/>
                  </a:cubicBezTo>
                  <a:cubicBezTo>
                    <a:pt x="37824" y="44034"/>
                    <a:pt x="36662" y="44415"/>
                    <a:pt x="35414" y="44415"/>
                  </a:cubicBezTo>
                  <a:lnTo>
                    <a:pt x="17145" y="44415"/>
                  </a:lnTo>
                  <a:cubicBezTo>
                    <a:pt x="13754" y="44415"/>
                    <a:pt x="11011" y="41672"/>
                    <a:pt x="11011" y="38281"/>
                  </a:cubicBezTo>
                  <a:cubicBezTo>
                    <a:pt x="11011" y="34900"/>
                    <a:pt x="13754" y="32147"/>
                    <a:pt x="17145" y="32147"/>
                  </a:cubicBezTo>
                  <a:lnTo>
                    <a:pt x="30994" y="32147"/>
                  </a:lnTo>
                  <a:lnTo>
                    <a:pt x="30994" y="12744"/>
                  </a:lnTo>
                  <a:cubicBezTo>
                    <a:pt x="30994" y="9525"/>
                    <a:pt x="33604" y="6906"/>
                    <a:pt x="36833" y="6906"/>
                  </a:cubicBezTo>
                  <a:cubicBezTo>
                    <a:pt x="40062" y="6906"/>
                    <a:pt x="42681" y="9525"/>
                    <a:pt x="42681" y="12744"/>
                  </a:cubicBezTo>
                  <a:lnTo>
                    <a:pt x="42681" y="37909"/>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思源黑体 CN Medium" panose="020B0600000000000000" pitchFamily="34" charset="-122"/>
                <a:ea typeface="思源黑体 CN Medium" panose="020B0600000000000000" pitchFamily="34" charset="-122"/>
              </a:endParaRPr>
            </a:p>
          </p:txBody>
        </p:sp>
      </p:grpSp>
      <p:pic>
        <p:nvPicPr>
          <p:cNvPr id="3" name="图片 2"/>
          <p:cNvPicPr>
            <a:picLocks noChangeAspect="1"/>
          </p:cNvPicPr>
          <p:nvPr/>
        </p:nvPicPr>
        <p:blipFill rotWithShape="1">
          <a:blip r:embed="rId5"/>
          <a:srcRect r="1488" b="4524"/>
          <a:stretch/>
        </p:blipFill>
        <p:spPr>
          <a:xfrm>
            <a:off x="1184286" y="1630627"/>
            <a:ext cx="10064088" cy="4582283"/>
          </a:xfrm>
          <a:prstGeom prst="rect">
            <a:avLst/>
          </a:prstGeom>
        </p:spPr>
      </p:pic>
      <p:sp>
        <p:nvSpPr>
          <p:cNvPr id="23" name="文本框 22"/>
          <p:cNvSpPr txBox="1"/>
          <p:nvPr/>
        </p:nvSpPr>
        <p:spPr>
          <a:xfrm>
            <a:off x="2031715" y="1158550"/>
            <a:ext cx="6097712" cy="369332"/>
          </a:xfrm>
          <a:prstGeom prst="rect">
            <a:avLst/>
          </a:prstGeom>
          <a:noFill/>
        </p:spPr>
        <p:txBody>
          <a:bodyPr wrap="square">
            <a:spAutoFit/>
          </a:bodyPr>
          <a:lstStyle/>
          <a:p>
            <a:r>
              <a:rPr lang="zh-CN" altLang="en-US" b="1" i="0" dirty="0">
                <a:solidFill>
                  <a:srgbClr val="333333"/>
                </a:solidFill>
                <a:effectLst/>
                <a:latin typeface="Arial" panose="020B0604020202020204" pitchFamily="34" charset="0"/>
              </a:rPr>
              <a:t>教科文组织着手制定</a:t>
            </a:r>
            <a:r>
              <a:rPr lang="zh-CN" altLang="en-US" b="1" i="0" u="none" strike="noStrike" dirty="0">
                <a:solidFill>
                  <a:srgbClr val="0075D1"/>
                </a:solidFill>
                <a:effectLst/>
                <a:latin typeface="Arial" panose="020B0604020202020204" pitchFamily="34" charset="0"/>
                <a:hlinkClick r:id="rId6"/>
              </a:rPr>
              <a:t>关于人工智能伦理的全球性规范文书</a:t>
            </a:r>
            <a:r>
              <a:rPr lang="zh-CN" altLang="en-US" b="1" i="0" dirty="0">
                <a:solidFill>
                  <a:srgbClr val="333333"/>
                </a:solidFill>
                <a:effectLst/>
                <a:latin typeface="Arial" panose="020B0604020202020204" pitchFamily="34" charset="0"/>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99"/>
  <p:tag name="KSO_WM_UNIT_FILL_FORE_SCHEMECOLOR_INDEX_2_TRANS" val="0"/>
  <p:tag name="KSO_WM_UNIT_FILL_GRADIENT_TYPE" val="0"/>
  <p:tag name="KSO_WM_UNIT_FILL_GRADIENT_ANGLE" val="0"/>
  <p:tag name="KSO_WM_UNIT_FILL_GRADIENT_DIRECTION" val="3"/>
  <p:tag name="KSO_WM_UNIT_FILL_TYPE" val="3"/>
</p:tagLst>
</file>

<file path=ppt/tags/tag1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LINE_FORE_SCHEMECOLOR_INDEX_1_BRIGHTNESS" val="-0.15"/>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0"/>
  <p:tag name="KSO_WM_UNIT_LINE_GRADIENT_TYPE" val="0"/>
  <p:tag name="KSO_WM_UNIT_LINE_GRADIENT_ANGLE" val="45"/>
  <p:tag name="KSO_WM_UNIT_LINE_GRADIENT_DIRECTION" val="0"/>
  <p:tag name="KSO_WM_UNIT_LINE_FILL_TYPE" val="5"/>
  <p:tag name="KSO_WM_UNIT_TEXT_FILL_FORE_SCHEMECOLOR_INDEX_BRIGHTNESS" val="0.35"/>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LINE_FORE_SCHEMECOLOR_INDEX_1_BRIGHTNESS" val="-0.15"/>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0"/>
  <p:tag name="KSO_WM_UNIT_LINE_GRADIENT_TYPE" val="0"/>
  <p:tag name="KSO_WM_UNIT_LINE_GRADIENT_ANGLE" val="45"/>
  <p:tag name="KSO_WM_UNIT_LINE_GRADIENT_DIRECTION" val="0"/>
  <p:tag name="KSO_WM_UNIT_LINE_FILL_TYPE" val="5"/>
  <p:tag name="KSO_WM_UNIT_TEXT_FILL_FORE_SCHEMECOLOR_INDEX_BRIGHTNESS" val="0.35"/>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LINE_FORE_SCHEMECOLOR_INDEX_1_BRIGHTNESS" val="-0.15"/>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0"/>
  <p:tag name="KSO_WM_UNIT_LINE_GRADIENT_TYPE" val="0"/>
  <p:tag name="KSO_WM_UNIT_LINE_GRADIENT_ANGLE" val="45"/>
  <p:tag name="KSO_WM_UNIT_LINE_GRADIENT_DIRECTION" val="0"/>
  <p:tag name="KSO_WM_UNIT_LINE_FILL_TYPE" val="5"/>
  <p:tag name="KSO_WM_UNIT_TEXT_FILL_FORE_SCHEMECOLOR_INDEX_BRIGHTNESS" val="0.35"/>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0"/>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13"/>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0"/>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99"/>
  <p:tag name="KSO_WM_UNIT_FILL_FORE_SCHEMECOLOR_INDEX_2_TRANS" val="0"/>
  <p:tag name="KSO_WM_UNIT_FILL_GRADIENT_TYPE" val="0"/>
  <p:tag name="KSO_WM_UNIT_FILL_GRADIENT_ANGLE" val="0"/>
  <p:tag name="KSO_WM_UNIT_FILL_GRADIENT_DIRECTION" val="3"/>
  <p:tag name="KSO_WM_UNIT_FILL_TYPE" val="3"/>
</p:tagLst>
</file>

<file path=ppt/tags/tag1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Lst>
</file>

<file path=ppt/tags/tag18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5"/>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1"/>
  <p:tag name="KSO_WM_UNIT_FILL_FORE_SCHEMECOLOR_INDEX_2_TRANS" val="0"/>
  <p:tag name="KSO_WM_UNIT_FILL_GRADIENT_TYPE" val="0"/>
  <p:tag name="KSO_WM_UNIT_FILL_GRADIENT_ANGLE" val="135"/>
  <p:tag name="KSO_WM_UNIT_FILL_GRADIENT_DIRECTION" val="2"/>
  <p:tag name="KSO_WM_UNIT_FILL_TYPE" val="3"/>
  <p:tag name="KSO_WM_UNIT_TEXT_FILL_FORE_SCHEMECOLOR_INDEX_BRIGHTNESS" val="0"/>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
</p:tagLst>
</file>

<file path=ppt/tags/tag1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5"/>
  <p:tag name="KSO_WM_UNIT_FILL_FORE_SCHEMECOLOR_INDEX_1" val="14"/>
  <p:tag name="KSO_WM_UNIT_FILL_FORE_SCHEMECOLOR_INDEX_1_POS" val="0"/>
  <p:tag name="KSO_WM_UNIT_FILL_FORE_SCHEMECOLOR_INDEX_1_TRANS" val="0"/>
  <p:tag name="KSO_WM_UNIT_FILL_FORE_SCHEMECOLOR_INDEX_2_BRIGHTNESS" val="0"/>
  <p:tag name="KSO_WM_UNIT_FILL_FORE_SCHEMECOLOR_INDEX_2" val="14"/>
  <p:tag name="KSO_WM_UNIT_FILL_FORE_SCHEMECOLOR_INDEX_2_POS" val="1"/>
  <p:tag name="KSO_WM_UNIT_FILL_FORE_SCHEMECOLOR_INDEX_2_TRANS" val="0"/>
  <p:tag name="KSO_WM_UNIT_FILL_GRADIENT_TYPE" val="0"/>
  <p:tag name="KSO_WM_UNIT_FILL_GRADIENT_ANGLE" val="135"/>
  <p:tag name="KSO_WM_UNIT_FILL_GRADIENT_DIRECTION" val="2"/>
  <p:tag name="KSO_WM_UNIT_FILL_TYPE" val="3"/>
  <p:tag name="KSO_WM_UNIT_TEXT_FILL_FORE_SCHEMECOLOR_INDEX_BRIGHTNESS" val="0"/>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0"/>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5"/>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0"/>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LINE_FORE_SCHEMECOLOR_INDEX_BRIGHTNESS" val="0"/>
  <p:tag name="KSO_WM_UNIT_LINE_FORE_SCHEMECOLOR_INDEX" val="6"/>
  <p:tag name="KSO_WM_UNIT_LINE_FILL_TYPE" val="2"/>
</p:tagLst>
</file>

<file path=ppt/tags/tag2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Lst>
</file>

<file path=ppt/tags/tag2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LINE_FORE_SCHEMECOLOR_INDEX_BRIGHTNESS" val="0"/>
  <p:tag name="KSO_WM_UNIT_LINE_FORE_SCHEMECOLOR_INDEX" val="6"/>
  <p:tag name="KSO_WM_UNIT_LINE_FILL_TYPE" val="2"/>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LINE_FORE_SCHEMECOLOR_INDEX_BRIGHTNESS" val="0"/>
  <p:tag name="KSO_WM_UNIT_LINE_FORE_SCHEMECOLOR_INDEX" val="6"/>
  <p:tag name="KSO_WM_UNIT_LINE_FILL_TYPE" val="2"/>
</p:tagLst>
</file>

<file path=ppt/tags/tag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LINE_FORE_SCHEMECOLOR_INDEX_BRIGHTNESS" val="0"/>
  <p:tag name="KSO_WM_UNIT_LINE_FORE_SCHEMECOLOR_INDEX" val="6"/>
  <p:tag name="KSO_WM_UNIT_LINE_FILL_TYPE" val="2"/>
</p:tagLst>
</file>

<file path=ppt/tags/tag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
  <p:tag name="KSO_WM_UNIT_LINE_FILL_TYPE" val="2"/>
</p:tagLst>
</file>

<file path=ppt/tags/tag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99"/>
  <p:tag name="KSO_WM_UNIT_FILL_FORE_SCHEMECOLOR_INDEX_2_TRANS" val="0"/>
  <p:tag name="KSO_WM_UNIT_FILL_GRADIENT_TYPE" val="0"/>
  <p:tag name="KSO_WM_UNIT_FILL_GRADIENT_ANGLE" val="0"/>
  <p:tag name="KSO_WM_UNIT_FILL_GRADIENT_DIRECTION" val="3"/>
  <p:tag name="KSO_WM_UNIT_FILL_TYPE" val="3"/>
</p:tagLst>
</file>

<file path=ppt/tags/tag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0"/>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0"/>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99"/>
  <p:tag name="KSO_WM_UNIT_FILL_FORE_SCHEMECOLOR_INDEX_2_TRANS" val="0"/>
  <p:tag name="KSO_WM_UNIT_FILL_GRADIENT_TYPE" val="0"/>
  <p:tag name="KSO_WM_UNIT_FILL_GRADIENT_ANGLE" val="0"/>
  <p:tag name="KSO_WM_UNIT_FILL_GRADIENT_DIRECTION" val="3"/>
  <p:tag name="KSO_WM_UNIT_FILL_TYPE" val="3"/>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9900" b="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E8EEF2"/>
      </a:dk2>
      <a:lt2>
        <a:srgbClr val="F9FAFB"/>
      </a:lt2>
      <a:accent1>
        <a:srgbClr val="2B4663"/>
      </a:accent1>
      <a:accent2>
        <a:srgbClr val="5C7885"/>
      </a:accent2>
      <a:accent3>
        <a:srgbClr val="94ACBC"/>
      </a:accent3>
      <a:accent4>
        <a:srgbClr val="B9CAE1"/>
      </a:accent4>
      <a:accent5>
        <a:srgbClr val="97ABBD"/>
      </a:accent5>
      <a:accent6>
        <a:srgbClr val="3B606F"/>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9900" b="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913</Words>
  <Application>Microsoft Office PowerPoint</Application>
  <PresentationFormat>宽屏</PresentationFormat>
  <Paragraphs>91</Paragraphs>
  <Slides>21</Slides>
  <Notes>4</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21</vt:i4>
      </vt:variant>
    </vt:vector>
  </HeadingPairs>
  <TitlesOfParts>
    <vt:vector size="28" baseType="lpstr">
      <vt:lpstr>等线 Light</vt:lpstr>
      <vt:lpstr>等线</vt:lpstr>
      <vt:lpstr>思源黑体 CN Medium</vt:lpstr>
      <vt:lpstr>Arial</vt:lpstr>
      <vt:lpstr>-apple-system</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何 玲</dc:creator>
  <cp:lastModifiedBy>郑 雨婷</cp:lastModifiedBy>
  <cp:revision>18</cp:revision>
  <dcterms:created xsi:type="dcterms:W3CDTF">2023-03-17T00:32:12Z</dcterms:created>
  <dcterms:modified xsi:type="dcterms:W3CDTF">2023-03-20T09:26:35Z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8B5790B00079A00E0CB51364A4CB81A0_43</vt:lpwstr>
  </property>
  <property fmtid="{D5CDD505-2E9C-101B-9397-08002B2CF9AE}" pid="3" name="KSOProductBuildVer">
    <vt:lpwstr>2052-5.2.1.7798</vt:lpwstr>
  </property>
</Properties>
</file>